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notesMasterIdLst>
    <p:notesMasterId r:id="rId81"/>
  </p:notesMasterIdLst>
  <p:handoutMasterIdLst>
    <p:handoutMasterId r:id="rId82"/>
  </p:handoutMasterIdLst>
  <p:sldIdLst>
    <p:sldId id="256" r:id="rId3"/>
    <p:sldId id="259" r:id="rId4"/>
    <p:sldId id="260" r:id="rId5"/>
    <p:sldId id="261" r:id="rId6"/>
    <p:sldId id="262" r:id="rId7"/>
    <p:sldId id="471" r:id="rId8"/>
    <p:sldId id="263" r:id="rId9"/>
    <p:sldId id="264" r:id="rId10"/>
    <p:sldId id="265" r:id="rId11"/>
    <p:sldId id="266" r:id="rId12"/>
    <p:sldId id="269" r:id="rId13"/>
    <p:sldId id="267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472" r:id="rId26"/>
    <p:sldId id="282" r:id="rId27"/>
    <p:sldId id="283" r:id="rId28"/>
    <p:sldId id="430" r:id="rId29"/>
    <p:sldId id="398" r:id="rId30"/>
    <p:sldId id="419" r:id="rId31"/>
    <p:sldId id="438" r:id="rId32"/>
    <p:sldId id="420" r:id="rId33"/>
    <p:sldId id="421" r:id="rId34"/>
    <p:sldId id="422" r:id="rId35"/>
    <p:sldId id="423" r:id="rId36"/>
    <p:sldId id="424" r:id="rId37"/>
    <p:sldId id="425" r:id="rId38"/>
    <p:sldId id="439" r:id="rId39"/>
    <p:sldId id="447" r:id="rId40"/>
    <p:sldId id="442" r:id="rId41"/>
    <p:sldId id="474" r:id="rId42"/>
    <p:sldId id="440" r:id="rId43"/>
    <p:sldId id="475" r:id="rId44"/>
    <p:sldId id="441" r:id="rId45"/>
    <p:sldId id="443" r:id="rId46"/>
    <p:sldId id="444" r:id="rId47"/>
    <p:sldId id="445" r:id="rId48"/>
    <p:sldId id="403" r:id="rId49"/>
    <p:sldId id="406" r:id="rId50"/>
    <p:sldId id="409" r:id="rId51"/>
    <p:sldId id="407" r:id="rId52"/>
    <p:sldId id="473" r:id="rId53"/>
    <p:sldId id="408" r:id="rId54"/>
    <p:sldId id="415" r:id="rId55"/>
    <p:sldId id="416" r:id="rId56"/>
    <p:sldId id="429" r:id="rId57"/>
    <p:sldId id="431" r:id="rId58"/>
    <p:sldId id="427" r:id="rId59"/>
    <p:sldId id="464" r:id="rId60"/>
    <p:sldId id="465" r:id="rId61"/>
    <p:sldId id="466" r:id="rId62"/>
    <p:sldId id="463" r:id="rId63"/>
    <p:sldId id="467" r:id="rId64"/>
    <p:sldId id="468" r:id="rId65"/>
    <p:sldId id="400" r:id="rId66"/>
    <p:sldId id="448" r:id="rId67"/>
    <p:sldId id="451" r:id="rId68"/>
    <p:sldId id="452" r:id="rId69"/>
    <p:sldId id="453" r:id="rId70"/>
    <p:sldId id="454" r:id="rId71"/>
    <p:sldId id="458" r:id="rId72"/>
    <p:sldId id="459" r:id="rId73"/>
    <p:sldId id="469" r:id="rId74"/>
    <p:sldId id="434" r:id="rId75"/>
    <p:sldId id="470" r:id="rId76"/>
    <p:sldId id="401" r:id="rId77"/>
    <p:sldId id="436" r:id="rId78"/>
    <p:sldId id="437" r:id="rId79"/>
    <p:sldId id="457" r:id="rId80"/>
  </p:sldIdLst>
  <p:sldSz cx="9144000" cy="6858000" type="screen4x3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50000"/>
    <a:srgbClr val="222222"/>
    <a:srgbClr val="383838"/>
    <a:srgbClr val="E61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09"/>
    <p:restoredTop sz="69984" autoAdjust="0"/>
  </p:normalViewPr>
  <p:slideViewPr>
    <p:cSldViewPr snapToObjects="1">
      <p:cViewPr varScale="1">
        <p:scale>
          <a:sx n="73" d="100"/>
          <a:sy n="73" d="100"/>
        </p:scale>
        <p:origin x="15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6EF20-56E6-A245-A0C6-FCE94244DF49}" type="datetimeFigureOut">
              <a:rPr lang="en-US" smtClean="0"/>
              <a:pPr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B279-24D0-E74F-842C-97E9CC576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252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6487-8DF9-0448-87B9-229C629F1A86}" type="datetimeFigureOut">
              <a:rPr lang="en-US" smtClean="0"/>
              <a:pPr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3916B-D2F7-E340-96C7-8D932FD23B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89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54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38CFE9-8FC4-4009-BA89-354DE5D7A047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8200" cy="348615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5790"/>
            <a:ext cx="5029200" cy="418338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092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F32A59-041E-4B1F-A655-223F39BC63E3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8200" cy="348615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5790"/>
            <a:ext cx="5029200" cy="418338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6991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349433-6D62-44E8-8280-ACC63FD0F7A0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8200" cy="34861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94494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F39428-B71E-473C-A369-81DC9879DAD7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8200" cy="34861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9806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786CD-9BA6-45C4-8FF5-7D0B75A7ED5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67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0BCC5-003B-394B-86E2-20F225AEAEC6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28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79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89E50AD-01FE-3E42-A21F-664DAF397087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29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8075" y="696913"/>
            <a:ext cx="4643438" cy="34829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44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63D46B-CB04-7749-A225-DF6A7F0622F7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30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73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63D46B-CB04-7749-A225-DF6A7F0622F7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31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99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71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69C9B62-A57C-A54A-8D2F-3843305C65F9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48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Let’s give a look at</a:t>
            </a:r>
            <a:r>
              <a:rPr lang="en-US" baseline="0" dirty="0" smtClean="0"/>
              <a:t> this picture. It’s very easy for use to recognize the content of this picture. This is an urban scene. There is a building, a car, pedestrians and a clock. It would be great if we could design an artificial visual system that mimic human capabilities.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Specifically, what are the tasks we would like such a system to perform?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786CD-9BA6-45C4-8FF5-7D0B75A7ED5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9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http://www.aiaccess.net/English/Glossaries/GlosMod/e_gm_bias_variance.htm</a:t>
            </a:r>
          </a:p>
        </p:txBody>
      </p:sp>
      <p:sp>
        <p:nvSpPr>
          <p:cNvPr id="177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3823904-703D-A74F-9643-0F052E8AB1FA}" type="slidenum">
              <a:rPr lang="en-US" sz="1200">
                <a:latin typeface="Calibri" charset="0"/>
              </a:rPr>
              <a:pPr eaLnBrk="1" hangingPunct="1"/>
              <a:t>49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364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FB2F9B-EA6F-8146-8A73-7BA4400FFE16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50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3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You can only get generalization through assumptions.</a:t>
            </a:r>
          </a:p>
        </p:txBody>
      </p:sp>
      <p:sp>
        <p:nvSpPr>
          <p:cNvPr id="175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7BCCB7-175A-E140-9410-74BA8B242CE5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52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91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8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You can only get generalization through assumptions.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188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CE310B-C3F4-034E-94A9-A5E30481415F}" type="slidenum">
              <a:rPr lang="en-US" sz="1200">
                <a:latin typeface="Calibri" charset="0"/>
              </a:rPr>
              <a:pPr eaLnBrk="1" hangingPunct="1"/>
              <a:t>53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608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0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The simpler classifier or regularization could increase bias and lead to more error.</a:t>
            </a:r>
          </a:p>
        </p:txBody>
      </p:sp>
      <p:sp>
        <p:nvSpPr>
          <p:cNvPr id="190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6A102E-94A4-B34A-A1E2-3E4006713DA7}" type="slidenum">
              <a:rPr lang="en-US" sz="1200">
                <a:latin typeface="Calibri" charset="0"/>
              </a:rPr>
              <a:pPr eaLnBrk="1" hangingPunct="1"/>
              <a:t>54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6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58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53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59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44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60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76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61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679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62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2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A37379-F583-45CA-8553-D4575A73450E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0441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63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741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64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97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65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14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66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85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1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68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3138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69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40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70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65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71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61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72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5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2E4297-61D9-4179-A93A-0B5126E1371E}" type="slidenum">
              <a:rPr lang="en-US"/>
              <a:pPr/>
              <a:t>11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If we have an autonomouse vehicle, we would need to recognize that is object is a building, estimate its pose: 45 degree, 5-6 meters away, we would need to tell that this car is the the police car, 2-3 meters away, that is waiting for the traffic light to become green., that there are people on the street; these people are infact crossing the street. </a:t>
            </a:r>
          </a:p>
        </p:txBody>
      </p:sp>
    </p:spTree>
    <p:extLst>
      <p:ext uri="{BB962C8B-B14F-4D97-AF65-F5344CB8AC3E}">
        <p14:creationId xmlns:p14="http://schemas.microsoft.com/office/powerpoint/2010/main" val="292813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1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61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E36C51-3EF8-1C4A-80CD-E17F3B30636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73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668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74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29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1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61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E36C51-3EF8-1C4A-80CD-E17F3B30636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75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9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76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D7715-0015-4844-99BD-D3389B0C5082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24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CF814-98AD-4A82-AF78-500803137C77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8200" cy="34861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5790"/>
            <a:ext cx="5029200" cy="418338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917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3F82B2-2D09-4125-ABA9-64F0499B261E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technology has become mature enough so that several applications are now taking advantage of these results.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this device takes can help the user recognize that the building is not </a:t>
            </a:r>
            <a:r>
              <a:rPr lang="en-US" b="1" dirty="0" err="1" smtClean="0"/>
              <a:t>pisa</a:t>
            </a:r>
            <a:r>
              <a:rPr lang="en-US" b="1" dirty="0" smtClean="0"/>
              <a:t> tower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298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this device can perform 3D image recording of a face and use it as a password in protected </a:t>
            </a:r>
            <a:r>
              <a:rPr lang="en-US" dirty="0" err="1" smtClean="0"/>
              <a:t>enty</a:t>
            </a:r>
            <a:r>
              <a:rPr lang="en-US" dirty="0" smtClean="0"/>
              <a:t> points.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system could be employed at airports or border crossings where a 3-D security camera could scan passengers' faces and compare them with a database of three-dimensional pictures of suspected criminals or terrorists, the twins said.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1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F6DD4A-7F86-42F5-91F0-9C1466D1AF38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8200" cy="34861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5790"/>
            <a:ext cx="5029200" cy="418338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89709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D63EE-CF62-498F-923C-2FB206418722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8200" cy="34861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508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tanford_logo.gif"/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50000"/>
          </a:blip>
          <a:stretch>
            <a:fillRect/>
          </a:stretch>
        </p:blipFill>
        <p:spPr>
          <a:xfrm>
            <a:off x="-1828800" y="-1352550"/>
            <a:ext cx="6502400" cy="5905500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38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79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88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7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16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60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72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0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8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7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56350"/>
            <a:ext cx="9144000" cy="501649"/>
          </a:xfrm>
          <a:prstGeom prst="rect">
            <a:avLst/>
          </a:prstGeom>
          <a:solidFill>
            <a:srgbClr val="85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  <a:latin typeface="Genev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03800" y="6440269"/>
            <a:ext cx="223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  <a:latin typeface="Geneva"/>
              </a:rPr>
              <a:t>Lecture 14</a:t>
            </a:r>
          </a:p>
          <a:p>
            <a:r>
              <a:rPr lang="en-US" sz="1700" dirty="0" smtClean="0">
                <a:solidFill>
                  <a:schemeClr val="bg1"/>
                </a:solidFill>
                <a:latin typeface="Geneva"/>
              </a:rPr>
              <a:t> -  </a:t>
            </a:r>
          </a:p>
          <a:p>
            <a:endParaRPr lang="en-US" dirty="0" smtClean="0">
              <a:solidFill>
                <a:schemeClr val="bg1"/>
              </a:solidFill>
              <a:latin typeface="Geneva"/>
            </a:endParaRPr>
          </a:p>
          <a:p>
            <a:endParaRPr lang="en-US" dirty="0">
              <a:solidFill>
                <a:schemeClr val="bg1"/>
              </a:solidFill>
              <a:latin typeface="Geneva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443246"/>
            <a:ext cx="264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chemeClr val="bg1"/>
                </a:solidFill>
                <a:latin typeface="Geneva"/>
              </a:rPr>
              <a:t>Stanford University</a:t>
            </a:r>
            <a:endParaRPr lang="en-US" sz="1600" b="1" dirty="0">
              <a:solidFill>
                <a:schemeClr val="bg1"/>
              </a:solidFill>
              <a:latin typeface="Genev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5C5A5-D1CC-494B-A5D6-1BAFF626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wmf"/><Relationship Id="rId5" Type="http://schemas.openxmlformats.org/officeDocument/2006/relationships/hyperlink" Target="http://www.scottcamazine.com/photos/SecurityXrays/images/briefcase7_jpg.jpg" TargetMode="External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mattesonart.com/1961-1967-later-years.aspx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8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5" Type="http://schemas.openxmlformats.org/officeDocument/2006/relationships/image" Target="../media/image35.wmf"/><Relationship Id="rId6" Type="http://schemas.openxmlformats.org/officeDocument/2006/relationships/image" Target="../media/image36.wmf"/><Relationship Id="rId7" Type="http://schemas.openxmlformats.org/officeDocument/2006/relationships/image" Target="../media/image37.wmf"/><Relationship Id="rId8" Type="http://schemas.openxmlformats.org/officeDocument/2006/relationships/image" Target="../media/image38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47.emf"/><Relationship Id="rId7" Type="http://schemas.openxmlformats.org/officeDocument/2006/relationships/image" Target="../media/image48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microsoft.com/office/2007/relationships/hdphoto" Target="../media/hdphoto1.wdp"/><Relationship Id="rId8" Type="http://schemas.microsoft.com/office/2007/relationships/hdphoto" Target="../media/hdphoto2.wdp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microsoft.com/office/2007/relationships/hdphoto" Target="../media/hdphoto5.wdp"/><Relationship Id="rId10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microsoft.com/office/2007/relationships/hdphoto" Target="../media/hdphoto1.wdp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microsoft.com/office/2007/relationships/hdphoto" Target="../media/hdphoto1.wdp"/><Relationship Id="rId8" Type="http://schemas.microsoft.com/office/2007/relationships/hdphoto" Target="../media/hdphoto8.wdp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microsoft.com/office/2007/relationships/hdphoto" Target="../media/hdphoto1.wdp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microsoft.com/office/2007/relationships/hdphoto" Target="../media/hdphoto1.wdp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microsoft.com/office/2007/relationships/hdphoto" Target="../media/hdphoto2.wdp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microsoft.com/office/2007/relationships/hdphoto" Target="../media/hdphoto1.wdp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microsoft.com/office/2007/relationships/hdphoto" Target="../media/hdphoto2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2514600"/>
          </a:xfrm>
        </p:spPr>
        <p:txBody>
          <a:bodyPr>
            <a:normAutofit/>
          </a:bodyPr>
          <a:lstStyle/>
          <a:p>
            <a:r>
              <a:rPr lang="en-US" dirty="0" smtClean="0"/>
              <a:t>Lecture: </a:t>
            </a:r>
            <a:br>
              <a:rPr lang="en-US" dirty="0" smtClean="0"/>
            </a:br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>
            <a:normAutofit/>
          </a:bodyPr>
          <a:lstStyle/>
          <a:p>
            <a:r>
              <a:rPr lang="en-US" dirty="0" smtClean="0"/>
              <a:t>Juan Carlos </a:t>
            </a:r>
            <a:r>
              <a:rPr lang="en-US" dirty="0" err="1" smtClean="0"/>
              <a:t>Niebles</a:t>
            </a:r>
            <a:r>
              <a:rPr lang="en-US" dirty="0" smtClean="0"/>
              <a:t> and Ranjay Krishna</a:t>
            </a:r>
          </a:p>
          <a:p>
            <a:r>
              <a:rPr lang="en-US" dirty="0" smtClean="0"/>
              <a:t>Stanford Vision and Learning 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800600" y="2743200"/>
            <a:ext cx="667170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itchFamily="34" charset="0"/>
              </a:rPr>
              <a:t>clock</a:t>
            </a:r>
            <a:endParaRPr lang="en-US" b="1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3685521" y="2568696"/>
            <a:ext cx="781777" cy="1326229"/>
          </a:xfrm>
          <a:custGeom>
            <a:avLst/>
            <a:gdLst>
              <a:gd name="connsiteX0" fmla="*/ 0 w 781777"/>
              <a:gd name="connsiteY0" fmla="*/ 404849 h 1326229"/>
              <a:gd name="connsiteX1" fmla="*/ 13960 w 781777"/>
              <a:gd name="connsiteY1" fmla="*/ 1040043 h 1326229"/>
              <a:gd name="connsiteX2" fmla="*/ 69801 w 781777"/>
              <a:gd name="connsiteY2" fmla="*/ 1033063 h 1326229"/>
              <a:gd name="connsiteX3" fmla="*/ 104702 w 781777"/>
              <a:gd name="connsiteY3" fmla="*/ 956281 h 1326229"/>
              <a:gd name="connsiteX4" fmla="*/ 146583 w 781777"/>
              <a:gd name="connsiteY4" fmla="*/ 1012122 h 1326229"/>
              <a:gd name="connsiteX5" fmla="*/ 362968 w 781777"/>
              <a:gd name="connsiteY5" fmla="*/ 1060983 h 1326229"/>
              <a:gd name="connsiteX6" fmla="*/ 397868 w 781777"/>
              <a:gd name="connsiteY6" fmla="*/ 1319249 h 1326229"/>
              <a:gd name="connsiteX7" fmla="*/ 488610 w 781777"/>
              <a:gd name="connsiteY7" fmla="*/ 1326229 h 1326229"/>
              <a:gd name="connsiteX8" fmla="*/ 523511 w 781777"/>
              <a:gd name="connsiteY8" fmla="*/ 1088904 h 1326229"/>
              <a:gd name="connsiteX9" fmla="*/ 614253 w 781777"/>
              <a:gd name="connsiteY9" fmla="*/ 1040043 h 1326229"/>
              <a:gd name="connsiteX10" fmla="*/ 781777 w 781777"/>
              <a:gd name="connsiteY10" fmla="*/ 1109844 h 1326229"/>
              <a:gd name="connsiteX11" fmla="*/ 760836 w 781777"/>
              <a:gd name="connsiteY11" fmla="*/ 411829 h 1326229"/>
              <a:gd name="connsiteX12" fmla="*/ 725935 w 781777"/>
              <a:gd name="connsiteY12" fmla="*/ 376928 h 1326229"/>
              <a:gd name="connsiteX13" fmla="*/ 649154 w 781777"/>
              <a:gd name="connsiteY13" fmla="*/ 495591 h 1326229"/>
              <a:gd name="connsiteX14" fmla="*/ 565392 w 781777"/>
              <a:gd name="connsiteY14" fmla="*/ 439750 h 1326229"/>
              <a:gd name="connsiteX15" fmla="*/ 579352 w 781777"/>
              <a:gd name="connsiteY15" fmla="*/ 328067 h 1326229"/>
              <a:gd name="connsiteX16" fmla="*/ 411829 w 781777"/>
              <a:gd name="connsiteY16" fmla="*/ 195444 h 1326229"/>
              <a:gd name="connsiteX17" fmla="*/ 418809 w 781777"/>
              <a:gd name="connsiteY17" fmla="*/ 0 h 1326229"/>
              <a:gd name="connsiteX18" fmla="*/ 335047 w 781777"/>
              <a:gd name="connsiteY18" fmla="*/ 13960 h 1326229"/>
              <a:gd name="connsiteX19" fmla="*/ 321087 w 781777"/>
              <a:gd name="connsiteY19" fmla="*/ 230345 h 1326229"/>
              <a:gd name="connsiteX20" fmla="*/ 174503 w 781777"/>
              <a:gd name="connsiteY20" fmla="*/ 307127 h 1326229"/>
              <a:gd name="connsiteX21" fmla="*/ 174503 w 781777"/>
              <a:gd name="connsiteY21" fmla="*/ 439750 h 1326229"/>
              <a:gd name="connsiteX22" fmla="*/ 111682 w 781777"/>
              <a:gd name="connsiteY22" fmla="*/ 509551 h 1326229"/>
              <a:gd name="connsiteX23" fmla="*/ 69801 w 781777"/>
              <a:gd name="connsiteY23" fmla="*/ 404849 h 1326229"/>
              <a:gd name="connsiteX24" fmla="*/ 0 w 781777"/>
              <a:gd name="connsiteY24" fmla="*/ 404849 h 132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81777" h="1326229">
                <a:moveTo>
                  <a:pt x="0" y="404849"/>
                </a:moveTo>
                <a:lnTo>
                  <a:pt x="13960" y="1040043"/>
                </a:lnTo>
                <a:lnTo>
                  <a:pt x="69801" y="1033063"/>
                </a:lnTo>
                <a:lnTo>
                  <a:pt x="104702" y="956281"/>
                </a:lnTo>
                <a:lnTo>
                  <a:pt x="146583" y="1012122"/>
                </a:lnTo>
                <a:lnTo>
                  <a:pt x="362968" y="1060983"/>
                </a:lnTo>
                <a:lnTo>
                  <a:pt x="397868" y="1319249"/>
                </a:lnTo>
                <a:lnTo>
                  <a:pt x="488610" y="1326229"/>
                </a:lnTo>
                <a:lnTo>
                  <a:pt x="523511" y="1088904"/>
                </a:lnTo>
                <a:lnTo>
                  <a:pt x="614253" y="1040043"/>
                </a:lnTo>
                <a:lnTo>
                  <a:pt x="781777" y="1109844"/>
                </a:lnTo>
                <a:lnTo>
                  <a:pt x="760836" y="411829"/>
                </a:lnTo>
                <a:lnTo>
                  <a:pt x="725935" y="376928"/>
                </a:lnTo>
                <a:lnTo>
                  <a:pt x="649154" y="495591"/>
                </a:lnTo>
                <a:lnTo>
                  <a:pt x="565392" y="439750"/>
                </a:lnTo>
                <a:lnTo>
                  <a:pt x="579352" y="328067"/>
                </a:lnTo>
                <a:lnTo>
                  <a:pt x="411829" y="195444"/>
                </a:lnTo>
                <a:lnTo>
                  <a:pt x="418809" y="0"/>
                </a:lnTo>
                <a:lnTo>
                  <a:pt x="335047" y="13960"/>
                </a:lnTo>
                <a:lnTo>
                  <a:pt x="321087" y="230345"/>
                </a:lnTo>
                <a:lnTo>
                  <a:pt x="174503" y="307127"/>
                </a:lnTo>
                <a:lnTo>
                  <a:pt x="174503" y="439750"/>
                </a:lnTo>
                <a:lnTo>
                  <a:pt x="111682" y="509551"/>
                </a:lnTo>
                <a:lnTo>
                  <a:pt x="69801" y="404849"/>
                </a:lnTo>
                <a:lnTo>
                  <a:pt x="0" y="404849"/>
                </a:lnTo>
                <a:close/>
              </a:path>
            </a:pathLst>
          </a:custGeom>
          <a:noFill/>
          <a:ln w="762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 w="5715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Futura Bk BT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8991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sz="3600" b="1" dirty="0" smtClean="0">
                <a:solidFill>
                  <a:srgbClr val="000000"/>
                </a:solidFill>
              </a:rPr>
              <a:t>Detection: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 sz="2800" dirty="0" smtClean="0"/>
              <a:t>Accurate localization (segmentation)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scene_04170"/>
          <p:cNvPicPr>
            <a:picLocks noChangeAspect="1" noChangeArrowheads="1"/>
          </p:cNvPicPr>
          <p:nvPr/>
        </p:nvPicPr>
        <p:blipFill>
          <a:blip r:embed="rId3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sp>
        <p:nvSpPr>
          <p:cNvPr id="385028" name="Freeform 4"/>
          <p:cNvSpPr>
            <a:spLocks/>
          </p:cNvSpPr>
          <p:nvPr/>
        </p:nvSpPr>
        <p:spPr bwMode="auto">
          <a:xfrm>
            <a:off x="6781800" y="5257800"/>
            <a:ext cx="2362200" cy="990600"/>
          </a:xfrm>
          <a:custGeom>
            <a:avLst/>
            <a:gdLst>
              <a:gd name="T0" fmla="*/ 1440 w 1488"/>
              <a:gd name="T1" fmla="*/ 0 h 624"/>
              <a:gd name="T2" fmla="*/ 816 w 1488"/>
              <a:gd name="T3" fmla="*/ 0 h 624"/>
              <a:gd name="T4" fmla="*/ 480 w 1488"/>
              <a:gd name="T5" fmla="*/ 240 h 624"/>
              <a:gd name="T6" fmla="*/ 0 w 1488"/>
              <a:gd name="T7" fmla="*/ 288 h 624"/>
              <a:gd name="T8" fmla="*/ 0 w 1488"/>
              <a:gd name="T9" fmla="*/ 528 h 624"/>
              <a:gd name="T10" fmla="*/ 1488 w 1488"/>
              <a:gd name="T11" fmla="*/ 624 h 624"/>
              <a:gd name="T12" fmla="*/ 1440 w 1488"/>
              <a:gd name="T13" fmla="*/ 0 h 6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88"/>
              <a:gd name="T22" fmla="*/ 0 h 624"/>
              <a:gd name="T23" fmla="*/ 1488 w 1488"/>
              <a:gd name="T24" fmla="*/ 624 h 62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88" h="624">
                <a:moveTo>
                  <a:pt x="1440" y="0"/>
                </a:moveTo>
                <a:lnTo>
                  <a:pt x="816" y="0"/>
                </a:lnTo>
                <a:lnTo>
                  <a:pt x="480" y="240"/>
                </a:lnTo>
                <a:lnTo>
                  <a:pt x="0" y="288"/>
                </a:lnTo>
                <a:lnTo>
                  <a:pt x="0" y="528"/>
                </a:lnTo>
                <a:lnTo>
                  <a:pt x="1488" y="624"/>
                </a:lnTo>
                <a:lnTo>
                  <a:pt x="1440" y="0"/>
                </a:lnTo>
                <a:close/>
              </a:path>
            </a:pathLst>
          </a:custGeom>
          <a:solidFill>
            <a:srgbClr val="00FF00">
              <a:alpha val="34117"/>
            </a:srgbClr>
          </a:solidFill>
          <a:ln w="76200">
            <a:solidFill>
              <a:srgbClr val="008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5031" name="Rectangle 7"/>
          <p:cNvSpPr>
            <a:spLocks noChangeArrowheads="1"/>
          </p:cNvSpPr>
          <p:nvPr/>
        </p:nvSpPr>
        <p:spPr bwMode="auto">
          <a:xfrm>
            <a:off x="4800600" y="5029200"/>
            <a:ext cx="685800" cy="1295400"/>
          </a:xfrm>
          <a:prstGeom prst="rect">
            <a:avLst/>
          </a:prstGeom>
          <a:solidFill>
            <a:srgbClr val="FF0000">
              <a:alpha val="34117"/>
            </a:srgbClr>
          </a:solidFill>
          <a:ln w="7620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5035" name="Text Box 11"/>
          <p:cNvSpPr txBox="1">
            <a:spLocks noChangeArrowheads="1"/>
          </p:cNvSpPr>
          <p:nvPr/>
        </p:nvSpPr>
        <p:spPr bwMode="auto">
          <a:xfrm>
            <a:off x="3908425" y="3962400"/>
            <a:ext cx="2513013" cy="671513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993300"/>
                </a:solidFill>
              </a:rPr>
              <a:t>Object: </a:t>
            </a:r>
            <a:r>
              <a:rPr lang="en-US" b="1" dirty="0">
                <a:solidFill>
                  <a:srgbClr val="993300"/>
                </a:solidFill>
              </a:rPr>
              <a:t>Person, back;</a:t>
            </a:r>
          </a:p>
          <a:p>
            <a:pPr algn="ctr"/>
            <a:r>
              <a:rPr lang="en-US" b="1" dirty="0">
                <a:solidFill>
                  <a:srgbClr val="993300"/>
                </a:solidFill>
              </a:rPr>
              <a:t>1-2 meters away</a:t>
            </a:r>
          </a:p>
        </p:txBody>
      </p:sp>
      <p:sp>
        <p:nvSpPr>
          <p:cNvPr id="385036" name="Text Box 12"/>
          <p:cNvSpPr txBox="1">
            <a:spLocks noChangeArrowheads="1"/>
          </p:cNvSpPr>
          <p:nvPr/>
        </p:nvSpPr>
        <p:spPr bwMode="auto">
          <a:xfrm>
            <a:off x="4419600" y="6080125"/>
            <a:ext cx="4648200" cy="396875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33CC33"/>
                </a:solidFill>
              </a:rPr>
              <a:t>Object: </a:t>
            </a:r>
            <a:r>
              <a:rPr lang="en-US" sz="1600" b="1">
                <a:solidFill>
                  <a:srgbClr val="33CC33"/>
                </a:solidFill>
              </a:rPr>
              <a:t>Police</a:t>
            </a:r>
            <a:r>
              <a:rPr lang="en-US" b="1">
                <a:solidFill>
                  <a:srgbClr val="33CC33"/>
                </a:solidFill>
              </a:rPr>
              <a:t> car, side view, 4-5 m away</a:t>
            </a:r>
          </a:p>
        </p:txBody>
      </p:sp>
      <p:sp>
        <p:nvSpPr>
          <p:cNvPr id="20" name="Freeform 3"/>
          <p:cNvSpPr>
            <a:spLocks/>
          </p:cNvSpPr>
          <p:nvPr/>
        </p:nvSpPr>
        <p:spPr bwMode="auto">
          <a:xfrm>
            <a:off x="152400" y="1447800"/>
            <a:ext cx="3474720" cy="3200400"/>
          </a:xfrm>
          <a:custGeom>
            <a:avLst/>
            <a:gdLst>
              <a:gd name="T0" fmla="*/ 0 w 5664"/>
              <a:gd name="T1" fmla="*/ 720 h 3072"/>
              <a:gd name="T2" fmla="*/ 1536 w 5664"/>
              <a:gd name="T3" fmla="*/ 0 h 3072"/>
              <a:gd name="T4" fmla="*/ 5616 w 5664"/>
              <a:gd name="T5" fmla="*/ 432 h 3072"/>
              <a:gd name="T6" fmla="*/ 5664 w 5664"/>
              <a:gd name="T7" fmla="*/ 2640 h 3072"/>
              <a:gd name="T8" fmla="*/ 4704 w 5664"/>
              <a:gd name="T9" fmla="*/ 3072 h 3072"/>
              <a:gd name="T10" fmla="*/ 2640 w 5664"/>
              <a:gd name="T11" fmla="*/ 3072 h 3072"/>
              <a:gd name="T12" fmla="*/ 144 w 5664"/>
              <a:gd name="T13" fmla="*/ 2928 h 3072"/>
              <a:gd name="T14" fmla="*/ 151 w 5664"/>
              <a:gd name="T15" fmla="*/ 2681 h 3072"/>
              <a:gd name="T16" fmla="*/ 192 w 5664"/>
              <a:gd name="T17" fmla="*/ 2496 h 3072"/>
              <a:gd name="T18" fmla="*/ 0 w 5664"/>
              <a:gd name="T19" fmla="*/ 720 h 30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664"/>
              <a:gd name="T31" fmla="*/ 0 h 3072"/>
              <a:gd name="T32" fmla="*/ 5664 w 5664"/>
              <a:gd name="T33" fmla="*/ 3072 h 30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664" h="3072">
                <a:moveTo>
                  <a:pt x="0" y="720"/>
                </a:moveTo>
                <a:lnTo>
                  <a:pt x="1536" y="0"/>
                </a:lnTo>
                <a:lnTo>
                  <a:pt x="5616" y="432"/>
                </a:lnTo>
                <a:lnTo>
                  <a:pt x="5664" y="2640"/>
                </a:lnTo>
                <a:lnTo>
                  <a:pt x="4704" y="3072"/>
                </a:lnTo>
                <a:lnTo>
                  <a:pt x="2640" y="3072"/>
                </a:lnTo>
                <a:cubicBezTo>
                  <a:pt x="1808" y="3024"/>
                  <a:pt x="976" y="2982"/>
                  <a:pt x="144" y="2928"/>
                </a:cubicBezTo>
                <a:cubicBezTo>
                  <a:pt x="62" y="2923"/>
                  <a:pt x="137" y="2762"/>
                  <a:pt x="151" y="2681"/>
                </a:cubicBezTo>
                <a:cubicBezTo>
                  <a:pt x="162" y="2619"/>
                  <a:pt x="192" y="2496"/>
                  <a:pt x="192" y="2496"/>
                </a:cubicBezTo>
                <a:lnTo>
                  <a:pt x="0" y="720"/>
                </a:lnTo>
                <a:close/>
              </a:path>
            </a:pathLst>
          </a:custGeom>
          <a:solidFill>
            <a:srgbClr val="00CCFF">
              <a:alpha val="23921"/>
            </a:srgbClr>
          </a:solidFill>
          <a:ln w="76200">
            <a:solidFill>
              <a:srgbClr val="00008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85032" name="Text Box 8"/>
          <p:cNvSpPr txBox="1">
            <a:spLocks noChangeArrowheads="1"/>
          </p:cNvSpPr>
          <p:nvPr/>
        </p:nvSpPr>
        <p:spPr bwMode="auto">
          <a:xfrm>
            <a:off x="838200" y="1828800"/>
            <a:ext cx="2861874" cy="954107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" pitchFamily="34" charset="0"/>
              </a:rPr>
              <a:t>Object: </a:t>
            </a:r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Building, 45º pose, </a:t>
            </a:r>
          </a:p>
          <a:p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8-10 meters </a:t>
            </a:r>
            <a:r>
              <a:rPr lang="en-US" b="1" dirty="0" smtClean="0">
                <a:solidFill>
                  <a:schemeClr val="accent2"/>
                </a:solidFill>
                <a:latin typeface="Calibri" pitchFamily="34" charset="0"/>
              </a:rPr>
              <a:t>away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alibri" pitchFamily="34" charset="0"/>
              </a:rPr>
              <a:t>It has bricks</a:t>
            </a:r>
            <a:endParaRPr lang="en-US" b="1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81000" y="152400"/>
            <a:ext cx="8001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sz="3600" b="1" dirty="0" smtClean="0">
                <a:solidFill>
                  <a:srgbClr val="000000"/>
                </a:solidFill>
              </a:rPr>
              <a:t>Detection: </a:t>
            </a:r>
            <a:r>
              <a:rPr lang="en-US" sz="3600" dirty="0" smtClean="0">
                <a:solidFill>
                  <a:srgbClr val="000000"/>
                </a:solidFill>
              </a:rPr>
              <a:t>Estimating object semantic &amp; geometric attributes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36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8" grpId="0" animBg="1"/>
      <p:bldP spid="385031" grpId="0" animBg="1"/>
      <p:bldP spid="385035" grpId="0" animBg="1"/>
      <p:bldP spid="385036" grpId="0" animBg="1"/>
      <p:bldP spid="20" grpId="0" animBg="1"/>
      <p:bldP spid="3850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Applications of computer vision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324600" y="1279525"/>
            <a:ext cx="2514600" cy="2286000"/>
            <a:chOff x="144" y="2436"/>
            <a:chExt cx="1584" cy="1440"/>
          </a:xfrm>
        </p:grpSpPr>
        <p:pic>
          <p:nvPicPr>
            <p:cNvPr id="33805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" y="2436"/>
              <a:ext cx="1584" cy="11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33806" name="Text Box 11"/>
            <p:cNvSpPr txBox="1">
              <a:spLocks noChangeArrowheads="1"/>
            </p:cNvSpPr>
            <p:nvPr/>
          </p:nvSpPr>
          <p:spPr bwMode="auto">
            <a:xfrm>
              <a:off x="512" y="3664"/>
              <a:ext cx="820" cy="2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Surveillance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276600" y="1279525"/>
            <a:ext cx="2513013" cy="2274888"/>
            <a:chOff x="97" y="720"/>
            <a:chExt cx="1583" cy="1433"/>
          </a:xfrm>
        </p:grpSpPr>
        <p:pic>
          <p:nvPicPr>
            <p:cNvPr id="33801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 l="12740"/>
            <a:stretch>
              <a:fillRect/>
            </a:stretch>
          </p:blipFill>
          <p:spPr bwMode="auto">
            <a:xfrm>
              <a:off x="97" y="720"/>
              <a:ext cx="1583" cy="118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33802" name="Text Box 17"/>
            <p:cNvSpPr txBox="1">
              <a:spLocks noChangeArrowheads="1"/>
            </p:cNvSpPr>
            <p:nvPr/>
          </p:nvSpPr>
          <p:spPr bwMode="auto">
            <a:xfrm>
              <a:off x="252" y="1961"/>
              <a:ext cx="1219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Assistive technologies</a:t>
              </a:r>
            </a:p>
          </p:txBody>
        </p:sp>
      </p:grpSp>
      <p:pic>
        <p:nvPicPr>
          <p:cNvPr id="199700" name="Picture 20" descr="briefcase7_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3810000"/>
            <a:ext cx="2514600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701" name="Rectangle 21"/>
          <p:cNvSpPr>
            <a:spLocks noChangeArrowheads="1"/>
          </p:cNvSpPr>
          <p:nvPr/>
        </p:nvSpPr>
        <p:spPr bwMode="auto">
          <a:xfrm>
            <a:off x="1752600" y="5486400"/>
            <a:ext cx="2895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1600" dirty="0" smtClean="0"/>
              <a:t>  </a:t>
            </a:r>
          </a:p>
          <a:p>
            <a:r>
              <a:rPr lang="en-US" sz="1600" dirty="0" smtClean="0"/>
              <a:t>Security</a:t>
            </a:r>
            <a:endParaRPr lang="en-US" sz="1600" dirty="0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5887826" y="5986046"/>
            <a:ext cx="1653017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/>
              <a:t>Assistive driving</a:t>
            </a:r>
            <a:endParaRPr lang="en-US" sz="1600" dirty="0"/>
          </a:p>
        </p:txBody>
      </p:sp>
      <p:pic>
        <p:nvPicPr>
          <p:cNvPr id="18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4357271"/>
            <a:ext cx="2286000" cy="155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/>
          <a:srcRect l="3079" t="5048" b="8725"/>
          <a:stretch>
            <a:fillRect/>
          </a:stretch>
        </p:blipFill>
        <p:spPr bwMode="auto">
          <a:xfrm>
            <a:off x="457201" y="1219200"/>
            <a:ext cx="2438399" cy="2169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381000" y="3429000"/>
            <a:ext cx="2831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Computational photography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4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8771"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7200" y="76200"/>
            <a:ext cx="8229600" cy="12003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 smtClean="0"/>
              <a:t>Categorization </a:t>
            </a:r>
            <a:r>
              <a:rPr lang="en-US" sz="3600" b="1" dirty="0" err="1" smtClean="0"/>
              <a:t>vs</a:t>
            </a:r>
            <a:r>
              <a:rPr lang="en-US" sz="3600" b="1" dirty="0" smtClean="0"/>
              <a:t> Single instance recognition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152928" y="1905000"/>
            <a:ext cx="8457672" cy="3018650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1219200"/>
            <a:ext cx="899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Does this image contain the Chicago </a:t>
            </a:r>
            <a:r>
              <a:rPr lang="en-US" sz="2400" dirty="0" smtClean="0">
                <a:solidFill>
                  <a:srgbClr val="000000"/>
                </a:solidFill>
              </a:rPr>
              <a:t>Macy’s building?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97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ereal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5355" y="1905000"/>
            <a:ext cx="515284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55" y="2441824"/>
            <a:ext cx="2362200" cy="290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57200" y="1295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Where is the crunchy nut?</a:t>
            </a:r>
            <a:endParaRPr lang="en-US" sz="240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57200" y="76200"/>
            <a:ext cx="8229600" cy="12003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 smtClean="0"/>
              <a:t>Categorization </a:t>
            </a:r>
            <a:r>
              <a:rPr lang="en-US" sz="3600" b="1" dirty="0" err="1" smtClean="0"/>
              <a:t>vs</a:t>
            </a:r>
            <a:r>
              <a:rPr lang="en-US" sz="3600" b="1" dirty="0" smtClean="0"/>
              <a:t> Single instance recognition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1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p.greenwichmeantime.com/time-zone/europe/european-union/italy/pisa/wwp-photos/pisa-tower-duo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177925"/>
            <a:ext cx="358775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 descr="http://wwp.greenwichmeantime.com/time-zone/europe/european-union/italy/pisa/wwp-photos/pisa-tower-duomo.jpg"/>
          <p:cNvPicPr>
            <a:picLocks noChangeAspect="1" noChangeArrowheads="1"/>
          </p:cNvPicPr>
          <p:nvPr/>
        </p:nvPicPr>
        <p:blipFill>
          <a:blip r:embed="rId3" cstate="print">
            <a:lum bright="24000" contrast="-24000"/>
            <a:grayscl/>
          </a:blip>
          <a:srcRect l="5791" r="18509" b="27718"/>
          <a:stretch>
            <a:fillRect/>
          </a:stretch>
        </p:blipFill>
        <p:spPr bwMode="auto">
          <a:xfrm>
            <a:off x="4414837" y="3946525"/>
            <a:ext cx="1106488" cy="147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595812" y="4119562"/>
            <a:ext cx="738188" cy="1290638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 flipH="1" flipV="1">
            <a:off x="5830887" y="5794375"/>
            <a:ext cx="609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5737" y="4346575"/>
            <a:ext cx="1352550" cy="17526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7888287" y="5489575"/>
            <a:ext cx="110331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/>
              <a:t>+ GPS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800600" y="1143000"/>
            <a:ext cx="3276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Recognizing landmarks in mobile platforms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3400" y="-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57200" y="-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Applications of computer vision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73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3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85800" y="152400"/>
            <a:ext cx="7848600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 smtClean="0"/>
              <a:t>Activity or Event recognition</a:t>
            </a:r>
          </a:p>
          <a:p>
            <a:r>
              <a:rPr lang="en-US" sz="2800" dirty="0" smtClean="0"/>
              <a:t>What are these people doing?</a:t>
            </a:r>
            <a:endParaRPr lang="en-US" sz="3200" dirty="0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-228600" y="4953000"/>
            <a:ext cx="8457672" cy="1494650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Calibri" pitchFamily="34" charset="0"/>
                <a:cs typeface="Calibri" pitchFamily="34" charset="0"/>
              </a:rPr>
              <a:t>Visual Recognition</a:t>
            </a:r>
            <a:endParaRPr lang="en-US" sz="4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10000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Design algorithms that have the capability to:</a:t>
            </a:r>
          </a:p>
          <a:p>
            <a:pPr lvl="1"/>
            <a:r>
              <a:rPr lang="en-US" sz="3200" dirty="0" smtClean="0">
                <a:latin typeface="Calibri" pitchFamily="34" charset="0"/>
                <a:cs typeface="Calibri" pitchFamily="34" charset="0"/>
              </a:rPr>
              <a:t>Classify images or videos</a:t>
            </a:r>
          </a:p>
          <a:p>
            <a:pPr lvl="1"/>
            <a:r>
              <a:rPr lang="en-US" sz="3200" dirty="0" smtClean="0">
                <a:latin typeface="Calibri" pitchFamily="34" charset="0"/>
                <a:cs typeface="Calibri" pitchFamily="34" charset="0"/>
              </a:rPr>
              <a:t>Detect and localize objects</a:t>
            </a:r>
          </a:p>
          <a:p>
            <a:pPr lvl="1"/>
            <a:r>
              <a:rPr lang="en-US" sz="3200" dirty="0" smtClean="0">
                <a:latin typeface="Calibri" pitchFamily="34" charset="0"/>
                <a:cs typeface="Calibri" pitchFamily="34" charset="0"/>
              </a:rPr>
              <a:t>Estimate semantic and geometrical attributes</a:t>
            </a:r>
          </a:p>
          <a:p>
            <a:pPr lvl="1"/>
            <a:r>
              <a:rPr lang="en-US" sz="3200" dirty="0" smtClean="0">
                <a:latin typeface="Calibri" pitchFamily="34" charset="0"/>
                <a:cs typeface="Calibri" pitchFamily="34" charset="0"/>
              </a:rPr>
              <a:t> Classify human activities and events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8600" y="5257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Why</a:t>
            </a:r>
            <a:r>
              <a:rPr kumimoji="0" lang="en-US" sz="4800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 is this challenging?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9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objec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 rot="-780172">
            <a:off x="1524000" y="1905000"/>
            <a:ext cx="65532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WordArt 4"/>
          <p:cNvSpPr>
            <a:spLocks noChangeArrowheads="1" noChangeShapeType="1" noTextEdit="1"/>
          </p:cNvSpPr>
          <p:nvPr/>
        </p:nvSpPr>
        <p:spPr bwMode="auto">
          <a:xfrm rot="-390707">
            <a:off x="1828800" y="1905000"/>
            <a:ext cx="6038850" cy="12858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200" kern="10" dirty="0">
                <a:ln w="9525">
                  <a:noFill/>
                  <a:round/>
                  <a:headEnd/>
                  <a:tailEnd/>
                </a:ln>
                <a:solidFill>
                  <a:srgbClr val="92003B"/>
                </a:solidFill>
                <a:latin typeface="Arial Black"/>
              </a:rPr>
              <a:t>~10,000 to 30,000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686800" cy="6397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How many object categories are there?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ad_head_2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5363" y="228600"/>
            <a:ext cx="306863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 descr="head_nite_2_2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0"/>
            <a:ext cx="3302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 descr="head_night_225"/>
          <p:cNvPicPr>
            <a:picLocks noChangeAspect="1" noChangeArrowheads="1"/>
          </p:cNvPicPr>
          <p:nvPr/>
        </p:nvPicPr>
        <p:blipFill>
          <a:blip r:embed="rId5" cstate="print">
            <a:lum bright="-12000" contrast="6000"/>
          </a:blip>
          <a:srcRect/>
          <a:stretch>
            <a:fillRect/>
          </a:stretch>
        </p:blipFill>
        <p:spPr bwMode="auto">
          <a:xfrm>
            <a:off x="3200400" y="2286000"/>
            <a:ext cx="30289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98425" y="109538"/>
            <a:ext cx="60483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cs typeface="Arial" charset="0"/>
              </a:rPr>
              <a:t>Challenges: viewpoint variation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09600" y="5486400"/>
            <a:ext cx="2405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  <a:cs typeface="Arial" charset="0"/>
              </a:rPr>
              <a:t>Michelangelo 1475-1564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6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learn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object recognition</a:t>
            </a:r>
          </a:p>
          <a:p>
            <a:r>
              <a:rPr lang="en-US" dirty="0"/>
              <a:t>K-nearest neighbor algorithm</a:t>
            </a:r>
          </a:p>
          <a:p>
            <a:r>
              <a:rPr lang="en-US" dirty="0" smtClean="0"/>
              <a:t>A simple Object Recognition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98425" y="109538"/>
            <a:ext cx="47275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cs typeface="Arial" charset="0"/>
              </a:rPr>
              <a:t>Challenges: illumination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7342188" y="6019800"/>
            <a:ext cx="15684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>
                <a:latin typeface="Arial" charset="0"/>
                <a:cs typeface="Arial" charset="0"/>
              </a:rPr>
              <a:t>image credit: J. </a:t>
            </a:r>
            <a:r>
              <a:rPr lang="en-US" sz="900" dirty="0" err="1">
                <a:latin typeface="Arial" charset="0"/>
                <a:cs typeface="Arial" charset="0"/>
              </a:rPr>
              <a:t>Koenderink</a:t>
            </a:r>
            <a:endParaRPr lang="en-US" sz="900" dirty="0">
              <a:latin typeface="Arial" charset="0"/>
              <a:cs typeface="Arial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9144000" cy="35575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6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wallpaper01_1024x76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348" t="5618" r="28346" b="999"/>
          <a:stretch>
            <a:fillRect/>
          </a:stretch>
        </p:blipFill>
        <p:spPr bwMode="auto">
          <a:xfrm>
            <a:off x="2743200" y="76200"/>
            <a:ext cx="3683361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057400" y="0"/>
            <a:ext cx="2057400" cy="2667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17475" y="185738"/>
            <a:ext cx="34464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cs typeface="Arial" charset="0"/>
              </a:rPr>
              <a:t>Challenges: scale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98425" y="109538"/>
            <a:ext cx="47974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cs typeface="Arial" charset="0"/>
              </a:rPr>
              <a:t>Challenges: deformation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304800" y="1981200"/>
            <a:ext cx="3733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4343400" y="1981200"/>
            <a:ext cx="45720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Magritte"/>
          <p:cNvPicPr>
            <a:picLocks noChangeAspect="1" noChangeArrowheads="1"/>
          </p:cNvPicPr>
          <p:nvPr/>
        </p:nvPicPr>
        <p:blipFill>
          <a:blip r:embed="rId3" cstate="print"/>
          <a:srcRect l="3540" t="9630" r="3093" b="8888"/>
          <a:stretch>
            <a:fillRect/>
          </a:stretch>
        </p:blipFill>
        <p:spPr bwMode="auto">
          <a:xfrm>
            <a:off x="3883749" y="0"/>
            <a:ext cx="5260251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304800" y="231775"/>
            <a:ext cx="252095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cs typeface="Arial" charset="0"/>
              </a:rPr>
              <a:t>Challenges: </a:t>
            </a:r>
          </a:p>
          <a:p>
            <a:r>
              <a:rPr lang="en-US" sz="3200">
                <a:cs typeface="Arial" charset="0"/>
              </a:rPr>
              <a:t>occlusion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565275" y="5715000"/>
            <a:ext cx="170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83D00"/>
                </a:solidFill>
                <a:latin typeface="Arial" charset="0"/>
                <a:cs typeface="Arial" charset="0"/>
              </a:rPr>
              <a:t>Magritte, 1957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7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Segway - </a:t>
            </a:r>
            <a:r>
              <a:rPr lang="en-US" dirty="0" smtClean="0">
                <a:hlinkClick r:id="rId2"/>
              </a:rPr>
              <a:t>Magritte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" y="1417638"/>
            <a:ext cx="3604022" cy="4805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360" y="1714012"/>
            <a:ext cx="3352406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98425" y="79375"/>
            <a:ext cx="60039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cs typeface="Arial" charset="0"/>
              </a:rPr>
              <a:t>Challenges: background clutter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8950" y="685800"/>
            <a:ext cx="42862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92121" y="5791200"/>
            <a:ext cx="19938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600" dirty="0" err="1"/>
              <a:t>Kilmeny</a:t>
            </a:r>
            <a:r>
              <a:rPr lang="en-US" sz="1600" dirty="0"/>
              <a:t> </a:t>
            </a:r>
            <a:r>
              <a:rPr lang="en-US" sz="1600" dirty="0" err="1"/>
              <a:t>Niland</a:t>
            </a:r>
            <a:r>
              <a:rPr lang="en-US" sz="1600" dirty="0"/>
              <a:t>. 1995</a:t>
            </a:r>
            <a:r>
              <a:rPr lang="en-US" sz="1600" b="1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229600" cy="563563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3200" smtClean="0"/>
              <a:t>Challenges: intra-class variation</a:t>
            </a:r>
          </a:p>
        </p:txBody>
      </p:sp>
      <p:pic>
        <p:nvPicPr>
          <p:cNvPr id="21507" name="Picture 3" descr="chair"/>
          <p:cNvPicPr>
            <a:picLocks noChangeAspect="1" noChangeArrowheads="1"/>
          </p:cNvPicPr>
          <p:nvPr/>
        </p:nvPicPr>
        <p:blipFill>
          <a:blip r:embed="rId3" cstate="print"/>
          <a:srcRect l="8571" t="3438" r="8571"/>
          <a:stretch>
            <a:fillRect/>
          </a:stretch>
        </p:blipFill>
        <p:spPr bwMode="auto">
          <a:xfrm>
            <a:off x="3200400" y="1143000"/>
            <a:ext cx="228600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 descr="chair"/>
          <p:cNvPicPr>
            <a:picLocks noChangeAspect="1" noChangeArrowheads="1"/>
          </p:cNvPicPr>
          <p:nvPr/>
        </p:nvPicPr>
        <p:blipFill>
          <a:blip r:embed="rId4" cstate="print"/>
          <a:srcRect t="10989" b="9891"/>
          <a:stretch>
            <a:fillRect/>
          </a:stretch>
        </p:blipFill>
        <p:spPr bwMode="auto">
          <a:xfrm>
            <a:off x="533400" y="3802063"/>
            <a:ext cx="1854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splash-chai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914400"/>
            <a:ext cx="32861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 descr="eamesloungechai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914400"/>
            <a:ext cx="22415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 descr="Wagner in Leisur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5600" y="4106863"/>
            <a:ext cx="3200400" cy="201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 descr="Bertoia"/>
          <p:cNvPicPr>
            <a:picLocks noChangeAspect="1" noChangeArrowheads="1"/>
          </p:cNvPicPr>
          <p:nvPr/>
        </p:nvPicPr>
        <p:blipFill>
          <a:blip r:embed="rId8" cstate="print"/>
          <a:srcRect l="49181" t="11476" b="14754"/>
          <a:stretch>
            <a:fillRect/>
          </a:stretch>
        </p:blipFill>
        <p:spPr bwMode="auto">
          <a:xfrm>
            <a:off x="6400800" y="3657600"/>
            <a:ext cx="2590800" cy="250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learn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/>
              <a:t>K-nearest neighbor algorithm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A simple Object Recognition pipeline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1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charset="0"/>
              </a:rPr>
              <a:t>The machine learning </a:t>
            </a:r>
            <a:r>
              <a:rPr lang="en-US" sz="3600" dirty="0" smtClean="0">
                <a:latin typeface="Arial" charset="0"/>
              </a:rPr>
              <a:t>framework </a:t>
            </a:r>
            <a:endParaRPr lang="en-US" sz="3600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 fontScale="92500" lnSpcReduction="10000"/>
          </a:bodyPr>
          <a:lstStyle/>
          <a:p>
            <a:pPr algn="ctr">
              <a:buFontTx/>
              <a:buNone/>
            </a:pPr>
            <a:r>
              <a:rPr lang="en-US" sz="60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6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6000" dirty="0">
                <a:solidFill>
                  <a:srgbClr val="0000FF"/>
                </a:solidFill>
                <a:latin typeface="Arial" charset="0"/>
              </a:rPr>
              <a:t>)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by minimizing the prediction error on the training set</a:t>
            </a:r>
          </a:p>
          <a:p>
            <a:r>
              <a:rPr lang="en-US" sz="2400" b="1" dirty="0">
                <a:latin typeface="Arial" charset="0"/>
              </a:rPr>
              <a:t>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never before seen </a:t>
            </a:r>
            <a:r>
              <a:rPr lang="en-US" sz="2400" i="1" dirty="0">
                <a:latin typeface="Arial" charset="0"/>
              </a:rPr>
              <a:t>test 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40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381501" y="2933700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334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630" name="TextBox 8"/>
          <p:cNvSpPr txBox="1">
            <a:spLocks noChangeArrowheads="1"/>
          </p:cNvSpPr>
          <p:nvPr/>
        </p:nvSpPr>
        <p:spPr bwMode="auto">
          <a:xfrm>
            <a:off x="3213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54631" name="TextBox 9"/>
          <p:cNvSpPr txBox="1">
            <a:spLocks noChangeArrowheads="1"/>
          </p:cNvSpPr>
          <p:nvPr/>
        </p:nvSpPr>
        <p:spPr bwMode="auto">
          <a:xfrm>
            <a:off x="3822700" y="3276600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54632" name="TextBox 10"/>
          <p:cNvSpPr txBox="1">
            <a:spLocks noChangeArrowheads="1"/>
          </p:cNvSpPr>
          <p:nvPr/>
        </p:nvSpPr>
        <p:spPr bwMode="auto">
          <a:xfrm>
            <a:off x="5499100" y="3276600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chemeClr val="bg1">
                  <a:lumMod val="6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>
            <a:normAutofit/>
          </a:bodyPr>
          <a:lstStyle/>
          <a:p>
            <a:pPr eaLnBrk="1" hangingPunct="1"/>
            <a:r>
              <a:rPr lang="en-GB" sz="4000" dirty="0"/>
              <a:t>Classification</a:t>
            </a:r>
          </a:p>
        </p:txBody>
      </p:sp>
      <p:sp>
        <p:nvSpPr>
          <p:cNvPr id="194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1"/>
            <a:ext cx="8382000" cy="20574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800" dirty="0">
                <a:latin typeface="Arial" charset="0"/>
              </a:rPr>
              <a:t>Assign input vector to one of two or more classes</a:t>
            </a:r>
          </a:p>
          <a:p>
            <a:pPr eaLnBrk="1" hangingPunct="1"/>
            <a:r>
              <a:rPr lang="en-GB" sz="2800" dirty="0">
                <a:latin typeface="Arial" charset="0"/>
              </a:rPr>
              <a:t>Any decision rule divides input space into </a:t>
            </a:r>
            <a:r>
              <a:rPr lang="en-GB" sz="2800" i="1" dirty="0">
                <a:latin typeface="Arial" charset="0"/>
              </a:rPr>
              <a:t>decision regions</a:t>
            </a:r>
            <a:r>
              <a:rPr lang="en-GB" sz="2800" dirty="0">
                <a:latin typeface="Arial" charset="0"/>
              </a:rPr>
              <a:t> separated by </a:t>
            </a:r>
            <a:r>
              <a:rPr lang="en-GB" sz="2800" i="1" dirty="0">
                <a:latin typeface="Arial" charset="0"/>
              </a:rPr>
              <a:t>decision </a:t>
            </a:r>
            <a:r>
              <a:rPr lang="en-GB" sz="2800" i="1" dirty="0" smtClean="0">
                <a:latin typeface="Arial" charset="0"/>
              </a:rPr>
              <a:t>boundaries</a:t>
            </a:r>
            <a:endParaRPr lang="en-GB" sz="2800" i="1" dirty="0">
              <a:latin typeface="Arial" charset="0"/>
            </a:endParaRPr>
          </a:p>
        </p:txBody>
      </p:sp>
      <p:pic>
        <p:nvPicPr>
          <p:cNvPr id="194563" name="Picture 7" descr="decision-reg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19400"/>
            <a:ext cx="4467225" cy="33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200" y="6057899"/>
            <a:ext cx="163826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ea typeface="+mn-ea"/>
                <a:cs typeface="+mn-cs"/>
              </a:rPr>
              <a:t>Slide credit: L. </a:t>
            </a:r>
            <a:r>
              <a:rPr lang="en-US" sz="1200" dirty="0" err="1">
                <a:ea typeface="+mn-ea"/>
                <a:cs typeface="+mn-cs"/>
              </a:rPr>
              <a:t>Lazebnik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45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3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are the different visual recognition tasks?</a:t>
            </a:r>
            <a:endParaRPr lang="en-US" sz="3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>
            <a:normAutofit/>
          </a:bodyPr>
          <a:lstStyle/>
          <a:p>
            <a:r>
              <a:rPr lang="en-US" sz="4000" dirty="0"/>
              <a:t>Nearest Neighbor Classifier</a:t>
            </a:r>
          </a:p>
        </p:txBody>
      </p:sp>
      <p:sp>
        <p:nvSpPr>
          <p:cNvPr id="196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1066800"/>
          </a:xfrm>
        </p:spPr>
        <p:txBody>
          <a:bodyPr>
            <a:normAutofit/>
          </a:bodyPr>
          <a:lstStyle/>
          <a:p>
            <a:r>
              <a:rPr lang="en-US" dirty="0"/>
              <a:t>Assign label of nearest training data point to each test data point 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7756525" y="6035536"/>
            <a:ext cx="12185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Arial" charset="0"/>
              </a:rPr>
              <a:t>Source: </a:t>
            </a:r>
            <a:r>
              <a:rPr lang="en-US" sz="1200" dirty="0" smtClean="0">
                <a:solidFill>
                  <a:srgbClr val="000000"/>
                </a:solidFill>
                <a:ea typeface="+mn-ea"/>
                <a:cs typeface="Arial" charset="0"/>
              </a:rPr>
              <a:t>N. </a:t>
            </a:r>
            <a:r>
              <a:rPr lang="en-US" sz="1200" dirty="0" err="1" smtClean="0">
                <a:solidFill>
                  <a:srgbClr val="000000"/>
                </a:solidFill>
                <a:ea typeface="+mn-ea"/>
                <a:cs typeface="Arial" charset="0"/>
              </a:rPr>
              <a:t>Goyal</a:t>
            </a:r>
            <a:endParaRPr lang="en-US" sz="1200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733640" y="2244137"/>
            <a:ext cx="7740650" cy="3429000"/>
            <a:chOff x="466" y="1632"/>
            <a:chExt cx="4876" cy="2160"/>
          </a:xfrm>
        </p:grpSpPr>
        <p:pic>
          <p:nvPicPr>
            <p:cNvPr id="9" name="Picture 5" descr="j034580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160"/>
              <a:ext cx="407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" descr="j023958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2688"/>
              <a:ext cx="554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 descr="j035038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1872"/>
              <a:ext cx="342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8" descr="j03306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928"/>
              <a:ext cx="287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 descr="j035038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20"/>
              <a:ext cx="530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" descr="j035035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2400"/>
              <a:ext cx="554" cy="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1152" y="1632"/>
              <a:ext cx="2160" cy="216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66" y="3120"/>
              <a:ext cx="73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</a:rPr>
                <a:t>Training </a:t>
              </a:r>
              <a:r>
                <a:rPr lang="en-US" sz="1800" dirty="0" smtClean="0">
                  <a:solidFill>
                    <a:schemeClr val="tx1"/>
                  </a:solidFill>
                  <a:latin typeface="Arial" charset="0"/>
                </a:rPr>
                <a:t>images</a:t>
              </a:r>
              <a:endParaRPr lang="en-US" sz="18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4608" y="2208"/>
              <a:ext cx="73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folHlink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</a:rPr>
                <a:t>Test </a:t>
              </a:r>
              <a:r>
                <a:rPr lang="en-US" sz="1800" dirty="0" smtClean="0">
                  <a:solidFill>
                    <a:schemeClr val="tx1"/>
                  </a:solidFill>
                  <a:latin typeface="Arial" charset="0"/>
                </a:rPr>
                <a:t>image</a:t>
              </a:r>
              <a:endParaRPr lang="en-US" sz="1800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18" name="Group 14"/>
            <p:cNvGrpSpPr>
              <a:grpSpLocks/>
            </p:cNvGrpSpPr>
            <p:nvPr/>
          </p:nvGrpSpPr>
          <p:grpSpPr bwMode="auto">
            <a:xfrm>
              <a:off x="1680" y="1920"/>
              <a:ext cx="2880" cy="1440"/>
              <a:chOff x="1680" y="1920"/>
              <a:chExt cx="2880" cy="1440"/>
            </a:xfrm>
          </p:grpSpPr>
          <p:sp>
            <p:nvSpPr>
              <p:cNvPr id="24" name="Text Box 15"/>
              <p:cNvSpPr txBox="1">
                <a:spLocks noChangeArrowheads="1"/>
              </p:cNvSpPr>
              <p:nvPr/>
            </p:nvSpPr>
            <p:spPr bwMode="auto">
              <a:xfrm>
                <a:off x="3312" y="1920"/>
                <a:ext cx="8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800">
                    <a:solidFill>
                      <a:schemeClr val="tx1"/>
                    </a:solidFill>
                    <a:latin typeface="Arial" charset="0"/>
                  </a:rPr>
                  <a:t>Compute Distance</a:t>
                </a:r>
              </a:p>
            </p:txBody>
          </p:sp>
          <p:grpSp>
            <p:nvGrpSpPr>
              <p:cNvPr id="25" name="Group 16"/>
              <p:cNvGrpSpPr>
                <a:grpSpLocks/>
              </p:cNvGrpSpPr>
              <p:nvPr/>
            </p:nvGrpSpPr>
            <p:grpSpPr bwMode="auto">
              <a:xfrm>
                <a:off x="1680" y="2256"/>
                <a:ext cx="2880" cy="1104"/>
                <a:chOff x="1680" y="2256"/>
                <a:chExt cx="2880" cy="1104"/>
              </a:xfrm>
            </p:grpSpPr>
            <p:sp>
              <p:nvSpPr>
                <p:cNvPr id="26" name="Line 17"/>
                <p:cNvSpPr>
                  <a:spLocks noChangeShapeType="1"/>
                </p:cNvSpPr>
                <p:nvPr/>
              </p:nvSpPr>
              <p:spPr bwMode="auto">
                <a:xfrm>
                  <a:off x="2832" y="2256"/>
                  <a:ext cx="1680" cy="57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18"/>
                <p:cNvSpPr>
                  <a:spLocks noChangeShapeType="1"/>
                </p:cNvSpPr>
                <p:nvPr/>
              </p:nvSpPr>
              <p:spPr bwMode="auto">
                <a:xfrm>
                  <a:off x="2544" y="2880"/>
                  <a:ext cx="2016" cy="4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928" y="3072"/>
                  <a:ext cx="1584" cy="2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680" y="3024"/>
                  <a:ext cx="2832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1"/>
                <p:cNvSpPr>
                  <a:spLocks noChangeShapeType="1"/>
                </p:cNvSpPr>
                <p:nvPr/>
              </p:nvSpPr>
              <p:spPr bwMode="auto">
                <a:xfrm>
                  <a:off x="1920" y="2352"/>
                  <a:ext cx="2544" cy="52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" name="Group 22"/>
            <p:cNvGrpSpPr>
              <a:grpSpLocks/>
            </p:cNvGrpSpPr>
            <p:nvPr/>
          </p:nvGrpSpPr>
          <p:grpSpPr bwMode="auto">
            <a:xfrm>
              <a:off x="2544" y="2880"/>
              <a:ext cx="2112" cy="836"/>
              <a:chOff x="2544" y="2880"/>
              <a:chExt cx="2112" cy="836"/>
            </a:xfrm>
          </p:grpSpPr>
          <p:sp>
            <p:nvSpPr>
              <p:cNvPr id="20" name="Text Box 23"/>
              <p:cNvSpPr txBox="1">
                <a:spLocks noChangeArrowheads="1"/>
              </p:cNvSpPr>
              <p:nvPr/>
            </p:nvSpPr>
            <p:spPr bwMode="auto">
              <a:xfrm>
                <a:off x="3264" y="3312"/>
                <a:ext cx="1392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folHlink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800">
                    <a:solidFill>
                      <a:schemeClr val="tx1"/>
                    </a:solidFill>
                    <a:latin typeface="Arial" charset="0"/>
                  </a:rPr>
                  <a:t>Choose k of the </a:t>
                </a:r>
                <a:r>
                  <a:rPr lang="ja-JP" altLang="en-US" sz="1800">
                    <a:solidFill>
                      <a:schemeClr val="tx1"/>
                    </a:solidFill>
                    <a:latin typeface="Arial" charset="0"/>
                  </a:rPr>
                  <a:t>“</a:t>
                </a:r>
                <a:r>
                  <a:rPr lang="en-US" sz="1800">
                    <a:solidFill>
                      <a:schemeClr val="tx1"/>
                    </a:solidFill>
                    <a:latin typeface="Arial" charset="0"/>
                  </a:rPr>
                  <a:t>nearest</a:t>
                </a:r>
                <a:r>
                  <a:rPr lang="ja-JP" altLang="en-US" sz="1800">
                    <a:solidFill>
                      <a:schemeClr val="tx1"/>
                    </a:solidFill>
                    <a:latin typeface="Arial" charset="0"/>
                  </a:rPr>
                  <a:t>”</a:t>
                </a:r>
                <a:r>
                  <a:rPr lang="en-US" sz="1800">
                    <a:solidFill>
                      <a:schemeClr val="tx1"/>
                    </a:solidFill>
                    <a:latin typeface="Arial" charset="0"/>
                  </a:rPr>
                  <a:t> records</a:t>
                </a:r>
              </a:p>
            </p:txBody>
          </p:sp>
          <p:grpSp>
            <p:nvGrpSpPr>
              <p:cNvPr id="21" name="Group 24"/>
              <p:cNvGrpSpPr>
                <a:grpSpLocks/>
              </p:cNvGrpSpPr>
              <p:nvPr/>
            </p:nvGrpSpPr>
            <p:grpSpPr bwMode="auto">
              <a:xfrm>
                <a:off x="2544" y="2880"/>
                <a:ext cx="2016" cy="480"/>
                <a:chOff x="2544" y="2880"/>
                <a:chExt cx="2016" cy="480"/>
              </a:xfrm>
            </p:grpSpPr>
            <p:sp>
              <p:nvSpPr>
                <p:cNvPr id="22" name="Line 25"/>
                <p:cNvSpPr>
                  <a:spLocks noChangeShapeType="1"/>
                </p:cNvSpPr>
                <p:nvPr/>
              </p:nvSpPr>
              <p:spPr bwMode="auto">
                <a:xfrm>
                  <a:off x="2544" y="2880"/>
                  <a:ext cx="2016" cy="48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928" y="3072"/>
                  <a:ext cx="1584" cy="288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>
            <a:normAutofit/>
          </a:bodyPr>
          <a:lstStyle/>
          <a:p>
            <a:r>
              <a:rPr lang="en-US" sz="4000" dirty="0"/>
              <a:t>Nearest Neighbor Classifier</a:t>
            </a:r>
          </a:p>
        </p:txBody>
      </p:sp>
      <p:sp>
        <p:nvSpPr>
          <p:cNvPr id="196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1066800"/>
          </a:xfrm>
        </p:spPr>
        <p:txBody>
          <a:bodyPr>
            <a:normAutofit/>
          </a:bodyPr>
          <a:lstStyle/>
          <a:p>
            <a:r>
              <a:rPr lang="en-US" dirty="0"/>
              <a:t>Assign label of nearest training data point to each test data point </a:t>
            </a:r>
          </a:p>
        </p:txBody>
      </p:sp>
      <p:pic>
        <p:nvPicPr>
          <p:cNvPr id="1966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2057400"/>
            <a:ext cx="5630863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2" name="Text Box 5"/>
          <p:cNvSpPr txBox="1">
            <a:spLocks noChangeArrowheads="1"/>
          </p:cNvSpPr>
          <p:nvPr/>
        </p:nvSpPr>
        <p:spPr bwMode="auto">
          <a:xfrm>
            <a:off x="2558446" y="5327650"/>
            <a:ext cx="39239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rgbClr val="000000"/>
                </a:solidFill>
                <a:latin typeface="Tahoma" charset="0"/>
              </a:rPr>
              <a:t>partitioning </a:t>
            </a:r>
            <a:r>
              <a:rPr lang="en-US" sz="2000" dirty="0">
                <a:solidFill>
                  <a:srgbClr val="000000"/>
                </a:solidFill>
                <a:latin typeface="Tahoma" charset="0"/>
              </a:rPr>
              <a:t>of feature space </a:t>
            </a:r>
          </a:p>
          <a:p>
            <a:pPr algn="ctr" eaLnBrk="1" hangingPunct="1"/>
            <a:r>
              <a:rPr lang="en-US" sz="2000" dirty="0">
                <a:solidFill>
                  <a:srgbClr val="000000"/>
                </a:solidFill>
                <a:latin typeface="Tahoma" charset="0"/>
              </a:rPr>
              <a:t>for two-category 2D and 3D data</a:t>
            </a:r>
          </a:p>
        </p:txBody>
      </p:sp>
      <p:sp>
        <p:nvSpPr>
          <p:cNvPr id="196613" name="Text Box 6"/>
          <p:cNvSpPr txBox="1">
            <a:spLocks noChangeArrowheads="1"/>
          </p:cNvSpPr>
          <p:nvPr/>
        </p:nvSpPr>
        <p:spPr bwMode="auto">
          <a:xfrm>
            <a:off x="1676400" y="5105400"/>
            <a:ext cx="919163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800">
                <a:solidFill>
                  <a:srgbClr val="000000"/>
                </a:solidFill>
                <a:latin typeface="Tahoma" charset="0"/>
              </a:rPr>
              <a:t>from Duda </a:t>
            </a:r>
            <a:r>
              <a:rPr lang="en-US" sz="800" i="1">
                <a:solidFill>
                  <a:srgbClr val="000000"/>
                </a:solidFill>
                <a:latin typeface="Tahoma" charset="0"/>
              </a:rPr>
              <a:t>et al.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7756525" y="6035536"/>
            <a:ext cx="118937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Arial" charset="0"/>
              </a:rPr>
              <a:t>Source: D. Lowe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6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K-nearest neighbor</a:t>
            </a:r>
          </a:p>
        </p:txBody>
      </p:sp>
      <p:grpSp>
        <p:nvGrpSpPr>
          <p:cNvPr id="198658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198662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3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4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5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6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7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8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9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70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1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2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3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4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5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6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679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x2</a:t>
              </a:r>
            </a:p>
          </p:txBody>
        </p:sp>
        <p:sp>
          <p:nvSpPr>
            <p:cNvPr id="198680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+</a:t>
            </a: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525700"/>
              </p:ext>
            </p:extLst>
          </p:nvPr>
        </p:nvGraphicFramePr>
        <p:xfrm>
          <a:off x="450850" y="2139950"/>
          <a:ext cx="37496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" name="Equation" r:id="rId3" imgW="1930400" imgH="533400" progId="Equation.3">
                  <p:embed/>
                </p:oleObj>
              </mc:Choice>
              <mc:Fallback>
                <p:oleObj name="Equation" r:id="rId3" imgW="1930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2139950"/>
                        <a:ext cx="374967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3400" y="1584164"/>
            <a:ext cx="3859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 measure - Euclidean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35999" y="3263032"/>
            <a:ext cx="3872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Where </a:t>
            </a:r>
            <a:r>
              <a:rPr lang="en-US" sz="1400" dirty="0" err="1" smtClean="0"/>
              <a:t>X</a:t>
            </a:r>
            <a:r>
              <a:rPr lang="en-US" sz="1400" baseline="30000" dirty="0" err="1" smtClean="0"/>
              <a:t>n</a:t>
            </a:r>
            <a:r>
              <a:rPr lang="en-US" sz="1400" baseline="30000" dirty="0" smtClean="0"/>
              <a:t> </a:t>
            </a:r>
            <a:r>
              <a:rPr lang="en-US" sz="1400" dirty="0"/>
              <a:t>and </a:t>
            </a:r>
            <a:r>
              <a:rPr lang="en-US" sz="1400" dirty="0" err="1" smtClean="0"/>
              <a:t>X</a:t>
            </a:r>
            <a:r>
              <a:rPr lang="en-US" sz="1400" baseline="30000" dirty="0" err="1" smtClean="0"/>
              <a:t>m</a:t>
            </a:r>
            <a:r>
              <a:rPr lang="en-US" sz="1400" baseline="30000" dirty="0" smtClean="0"/>
              <a:t> </a:t>
            </a:r>
            <a:r>
              <a:rPr lang="en-US" sz="1400" dirty="0" smtClean="0"/>
              <a:t>are the n-</a:t>
            </a:r>
            <a:r>
              <a:rPr lang="en-US" sz="1400" dirty="0" err="1" smtClean="0"/>
              <a:t>th</a:t>
            </a:r>
            <a:r>
              <a:rPr lang="en-US" sz="1400" dirty="0" smtClean="0"/>
              <a:t> and m-</a:t>
            </a:r>
            <a:r>
              <a:rPr lang="en-US" sz="1400" dirty="0" err="1" smtClean="0"/>
              <a:t>th</a:t>
            </a:r>
            <a:r>
              <a:rPr lang="en-US" sz="1400" dirty="0" smtClean="0"/>
              <a:t> data points</a:t>
            </a:r>
            <a:endParaRPr lang="en-US" sz="1400" baseline="30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0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199682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199688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89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0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1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2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3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4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5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6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697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698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699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700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701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702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705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x2</a:t>
              </a:r>
            </a:p>
          </p:txBody>
        </p:sp>
        <p:sp>
          <p:nvSpPr>
            <p:cNvPr id="199706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x1</a:t>
              </a:r>
            </a:p>
          </p:txBody>
        </p:sp>
      </p:grpSp>
      <p:sp>
        <p:nvSpPr>
          <p:cNvPr id="199683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3400" y="1584164"/>
            <a:ext cx="3859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 measure - Euclidean</a:t>
            </a:r>
            <a:endParaRPr lang="en-US" sz="2400" dirty="0"/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200322"/>
              </p:ext>
            </p:extLst>
          </p:nvPr>
        </p:nvGraphicFramePr>
        <p:xfrm>
          <a:off x="450850" y="2139950"/>
          <a:ext cx="37496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2" name="Equation" r:id="rId3" imgW="1930400" imgH="533400" progId="Equation.3">
                  <p:embed/>
                </p:oleObj>
              </mc:Choice>
              <mc:Fallback>
                <p:oleObj name="Equation" r:id="rId3" imgW="1930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2139950"/>
                        <a:ext cx="374967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35999" y="3263032"/>
            <a:ext cx="3872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Where </a:t>
            </a:r>
            <a:r>
              <a:rPr lang="en-US" sz="1400" dirty="0" err="1" smtClean="0"/>
              <a:t>X</a:t>
            </a:r>
            <a:r>
              <a:rPr lang="en-US" sz="1400" baseline="30000" dirty="0" err="1" smtClean="0"/>
              <a:t>n</a:t>
            </a:r>
            <a:r>
              <a:rPr lang="en-US" sz="1400" baseline="30000" dirty="0" smtClean="0"/>
              <a:t> </a:t>
            </a:r>
            <a:r>
              <a:rPr lang="en-US" sz="1400" dirty="0"/>
              <a:t>and </a:t>
            </a:r>
            <a:r>
              <a:rPr lang="en-US" sz="1400" dirty="0" err="1" smtClean="0"/>
              <a:t>X</a:t>
            </a:r>
            <a:r>
              <a:rPr lang="en-US" sz="1400" baseline="30000" dirty="0" err="1" smtClean="0"/>
              <a:t>m</a:t>
            </a:r>
            <a:r>
              <a:rPr lang="en-US" sz="1400" baseline="30000" dirty="0" smtClean="0"/>
              <a:t> </a:t>
            </a:r>
            <a:r>
              <a:rPr lang="en-US" sz="1400" dirty="0" smtClean="0"/>
              <a:t>are the n-</a:t>
            </a:r>
            <a:r>
              <a:rPr lang="en-US" sz="1400" dirty="0" err="1" smtClean="0"/>
              <a:t>th</a:t>
            </a:r>
            <a:r>
              <a:rPr lang="en-US" sz="1400" dirty="0" smtClean="0"/>
              <a:t> and m-</a:t>
            </a:r>
            <a:r>
              <a:rPr lang="en-US" sz="1400" dirty="0" err="1" smtClean="0"/>
              <a:t>th</a:t>
            </a:r>
            <a:r>
              <a:rPr lang="en-US" sz="1400" dirty="0" smtClean="0"/>
              <a:t> data points</a:t>
            </a:r>
            <a:endParaRPr lang="en-US" sz="1400" baseline="30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9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3-nearest neighbor</a:t>
            </a:r>
          </a:p>
        </p:txBody>
      </p:sp>
      <p:grpSp>
        <p:nvGrpSpPr>
          <p:cNvPr id="200706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200712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3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4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5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6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7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8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9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20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1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2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3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4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5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6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729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x2</a:t>
              </a:r>
            </a:p>
          </p:txBody>
        </p:sp>
        <p:sp>
          <p:nvSpPr>
            <p:cNvPr id="200730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x1</a:t>
              </a:r>
            </a:p>
          </p:txBody>
        </p:sp>
      </p:grpSp>
      <p:sp>
        <p:nvSpPr>
          <p:cNvPr id="200707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3400" y="1584164"/>
            <a:ext cx="3859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 measure - Euclidean</a:t>
            </a:r>
            <a:endParaRPr lang="en-US" sz="2400" dirty="0"/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200322"/>
              </p:ext>
            </p:extLst>
          </p:nvPr>
        </p:nvGraphicFramePr>
        <p:xfrm>
          <a:off x="450850" y="2139950"/>
          <a:ext cx="37496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6" name="Equation" r:id="rId3" imgW="1930400" imgH="533400" progId="Equation.3">
                  <p:embed/>
                </p:oleObj>
              </mc:Choice>
              <mc:Fallback>
                <p:oleObj name="Equation" r:id="rId3" imgW="1930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2139950"/>
                        <a:ext cx="374967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35999" y="3263032"/>
            <a:ext cx="3872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Where </a:t>
            </a:r>
            <a:r>
              <a:rPr lang="en-US" sz="1400" dirty="0" err="1" smtClean="0"/>
              <a:t>X</a:t>
            </a:r>
            <a:r>
              <a:rPr lang="en-US" sz="1400" baseline="30000" dirty="0" err="1" smtClean="0"/>
              <a:t>n</a:t>
            </a:r>
            <a:r>
              <a:rPr lang="en-US" sz="1400" baseline="30000" dirty="0" smtClean="0"/>
              <a:t> </a:t>
            </a:r>
            <a:r>
              <a:rPr lang="en-US" sz="1400" dirty="0"/>
              <a:t>and </a:t>
            </a:r>
            <a:r>
              <a:rPr lang="en-US" sz="1400" dirty="0" err="1" smtClean="0"/>
              <a:t>X</a:t>
            </a:r>
            <a:r>
              <a:rPr lang="en-US" sz="1400" baseline="30000" dirty="0" err="1" smtClean="0"/>
              <a:t>m</a:t>
            </a:r>
            <a:r>
              <a:rPr lang="en-US" sz="1400" baseline="30000" dirty="0" smtClean="0"/>
              <a:t> </a:t>
            </a:r>
            <a:r>
              <a:rPr lang="en-US" sz="1400" dirty="0" smtClean="0"/>
              <a:t>are the n-</a:t>
            </a:r>
            <a:r>
              <a:rPr lang="en-US" sz="1400" dirty="0" err="1" smtClean="0"/>
              <a:t>th</a:t>
            </a:r>
            <a:r>
              <a:rPr lang="en-US" sz="1400" dirty="0" smtClean="0"/>
              <a:t> and m-</a:t>
            </a:r>
            <a:r>
              <a:rPr lang="en-US" sz="1400" dirty="0" err="1" smtClean="0"/>
              <a:t>th</a:t>
            </a:r>
            <a:r>
              <a:rPr lang="en-US" sz="1400" dirty="0" smtClean="0"/>
              <a:t> data points</a:t>
            </a:r>
            <a:endParaRPr lang="en-US" sz="1400" baseline="30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201730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201735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36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37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38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39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40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41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42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43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4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5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6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7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8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9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752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x2</a:t>
              </a:r>
            </a:p>
          </p:txBody>
        </p:sp>
        <p:sp>
          <p:nvSpPr>
            <p:cNvPr id="201753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x1</a:t>
              </a:r>
            </a:p>
          </p:txBody>
        </p:sp>
      </p:grpSp>
      <p:sp>
        <p:nvSpPr>
          <p:cNvPr id="201731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3400" y="1584164"/>
            <a:ext cx="3859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 measure - Euclidean</a:t>
            </a:r>
            <a:endParaRPr lang="en-US" sz="2400" dirty="0"/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200322"/>
              </p:ext>
            </p:extLst>
          </p:nvPr>
        </p:nvGraphicFramePr>
        <p:xfrm>
          <a:off x="450850" y="2139950"/>
          <a:ext cx="37496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0" name="Equation" r:id="rId3" imgW="1930400" imgH="533400" progId="Equation.3">
                  <p:embed/>
                </p:oleObj>
              </mc:Choice>
              <mc:Fallback>
                <p:oleObj name="Equation" r:id="rId3" imgW="1930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2139950"/>
                        <a:ext cx="374967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35999" y="3263032"/>
            <a:ext cx="3872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Where </a:t>
            </a:r>
            <a:r>
              <a:rPr lang="en-US" sz="1400" dirty="0" err="1" smtClean="0"/>
              <a:t>X</a:t>
            </a:r>
            <a:r>
              <a:rPr lang="en-US" sz="1400" baseline="30000" dirty="0" err="1" smtClean="0"/>
              <a:t>n</a:t>
            </a:r>
            <a:r>
              <a:rPr lang="en-US" sz="1400" baseline="30000" dirty="0" smtClean="0"/>
              <a:t> </a:t>
            </a:r>
            <a:r>
              <a:rPr lang="en-US" sz="1400" dirty="0"/>
              <a:t>and </a:t>
            </a:r>
            <a:r>
              <a:rPr lang="en-US" sz="1400" dirty="0" err="1" smtClean="0"/>
              <a:t>X</a:t>
            </a:r>
            <a:r>
              <a:rPr lang="en-US" sz="1400" baseline="30000" dirty="0" err="1" smtClean="0"/>
              <a:t>m</a:t>
            </a:r>
            <a:r>
              <a:rPr lang="en-US" sz="1400" baseline="30000" dirty="0" smtClean="0"/>
              <a:t> </a:t>
            </a:r>
            <a:r>
              <a:rPr lang="en-US" sz="1400" dirty="0" smtClean="0"/>
              <a:t>are the n-</a:t>
            </a:r>
            <a:r>
              <a:rPr lang="en-US" sz="1400" dirty="0" err="1" smtClean="0"/>
              <a:t>th</a:t>
            </a:r>
            <a:r>
              <a:rPr lang="en-US" sz="1400" dirty="0" smtClean="0"/>
              <a:t> and m-</a:t>
            </a:r>
            <a:r>
              <a:rPr lang="en-US" sz="1400" dirty="0" err="1" smtClean="0"/>
              <a:t>th</a:t>
            </a:r>
            <a:r>
              <a:rPr lang="en-US" sz="1400" dirty="0" smtClean="0"/>
              <a:t> data points</a:t>
            </a:r>
            <a:endParaRPr lang="en-US" sz="1400" baseline="30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3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NN: a very useful algorithm</a:t>
            </a:r>
            <a:endParaRPr lang="en-US" dirty="0">
              <a:latin typeface="Calibri" charset="0"/>
            </a:endParaRP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Simple, a good one to try first</a:t>
            </a:r>
          </a:p>
          <a:p>
            <a:r>
              <a:rPr lang="en-US" dirty="0" smtClean="0">
                <a:latin typeface="Calibri" charset="0"/>
              </a:rPr>
              <a:t>Very flexible decision boundaries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With infinite examples, 1-NN provably has error that is at most twice Bayes optimal </a:t>
            </a:r>
            <a:r>
              <a:rPr lang="en-US" dirty="0" smtClean="0">
                <a:latin typeface="Calibri" charset="0"/>
              </a:rPr>
              <a:t>error (out of scope for this class).</a:t>
            </a:r>
            <a:endParaRPr lang="en-US" dirty="0">
              <a:latin typeface="Calibri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NN</a:t>
            </a:r>
            <a:r>
              <a:rPr lang="en-US" dirty="0">
                <a:latin typeface="Calibri" charset="0"/>
              </a:rPr>
              <a:t>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91812" y="1142601"/>
            <a:ext cx="8229600" cy="48771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large, neighborhood may include points from other classes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623460"/>
              </p:ext>
            </p:extLst>
          </p:nvPr>
        </p:nvGraphicFramePr>
        <p:xfrm>
          <a:off x="2971800" y="3401244"/>
          <a:ext cx="3357563" cy="2847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3" name="Visio" r:id="rId3" imgW="6582512" imgH="5298053" progId="Visio.Drawing.6">
                  <p:embed/>
                </p:oleObj>
              </mc:Choice>
              <mc:Fallback>
                <p:oleObj name="Visio" r:id="rId3" imgW="6582512" imgH="529805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401244"/>
                        <a:ext cx="3357563" cy="2847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0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NN</a:t>
            </a:r>
            <a:r>
              <a:rPr lang="en-US" dirty="0">
                <a:latin typeface="Calibri" charset="0"/>
              </a:rPr>
              <a:t>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91812" y="1142601"/>
            <a:ext cx="8229600" cy="48771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large, neighborhood may include points from other classes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332531"/>
            <a:ext cx="3120674" cy="2887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19" y="3352800"/>
            <a:ext cx="3095708" cy="2871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2991370"/>
            <a:ext cx="53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4600" y="2994835"/>
            <a:ext cx="65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K=15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NN: issues to keep in mind</a:t>
            </a:r>
            <a:endParaRPr lang="en-US" dirty="0">
              <a:latin typeface="Calibri" charset="0"/>
            </a:endParaRP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91812" y="1142601"/>
            <a:ext cx="8229600" cy="48771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large, neighborhood may include points from other classes</a:t>
            </a:r>
          </a:p>
          <a:p>
            <a:pPr lvl="1"/>
            <a:r>
              <a:rPr lang="en-US" sz="2400" dirty="0" smtClean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400" dirty="0" smtClean="0">
                <a:latin typeface="Calibri" charset="0"/>
              </a:rPr>
              <a:t>: cross validate!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42682" y="3048000"/>
            <a:ext cx="4472718" cy="3200400"/>
            <a:chOff x="4442682" y="3048000"/>
            <a:chExt cx="4472718" cy="3200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2682" y="3048000"/>
              <a:ext cx="4244118" cy="305809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8001000" y="5181600"/>
              <a:ext cx="914400" cy="106680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85800" y="152400"/>
            <a:ext cx="7848600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 smtClean="0"/>
              <a:t>Classification: </a:t>
            </a:r>
          </a:p>
          <a:p>
            <a:r>
              <a:rPr lang="en-US" sz="2800" dirty="0" smtClean="0"/>
              <a:t>Does </a:t>
            </a:r>
            <a:r>
              <a:rPr lang="en-US" sz="2800" dirty="0"/>
              <a:t>this </a:t>
            </a:r>
            <a:r>
              <a:rPr lang="en-US" sz="2800" dirty="0" smtClean="0"/>
              <a:t>image contain a building? [yes/no]</a:t>
            </a:r>
            <a:endParaRPr lang="en-US" sz="320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562600" y="2971800"/>
            <a:ext cx="1066800" cy="646331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  <a:latin typeface="Calibri" pitchFamily="34" charset="0"/>
              </a:rPr>
              <a:t>Yes!</a:t>
            </a:r>
            <a:endParaRPr lang="en-US" sz="3600" b="1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9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765299"/>
            <a:ext cx="8245304" cy="41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NN: issues to keep in mind</a:t>
            </a:r>
            <a:endParaRPr lang="en-US" dirty="0">
              <a:latin typeface="Calibri" charset="0"/>
            </a:endParaRP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91812" y="1142601"/>
            <a:ext cx="8229600" cy="48771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large, neighborhood may include points from other classes</a:t>
            </a:r>
          </a:p>
          <a:p>
            <a:pPr lvl="1"/>
            <a:r>
              <a:rPr lang="en-US" sz="2400" dirty="0" smtClean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400" dirty="0" smtClean="0">
                <a:latin typeface="Calibri" charset="0"/>
              </a:rPr>
              <a:t>: cross validate!</a:t>
            </a:r>
          </a:p>
          <a:p>
            <a:r>
              <a:rPr lang="en-US" sz="2800" dirty="0" smtClean="0">
                <a:latin typeface="Calibri" charset="0"/>
              </a:rPr>
              <a:t>Can produce counter-</a:t>
            </a:r>
            <a:r>
              <a:rPr lang="en-US" sz="2800" dirty="0">
                <a:latin typeface="Calibri" charset="0"/>
              </a:rPr>
              <a:t>intuitive results (using Euclidean measure)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7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 measure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62000" y="1812925"/>
            <a:ext cx="3200400" cy="469900"/>
          </a:xfrm>
          <a:prstGeom prst="rect">
            <a:avLst/>
          </a:prstGeom>
          <a:noFill/>
          <a:ln w="127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1 1 1 1 1 1 1 1 1 1 1 0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62000" y="2498725"/>
            <a:ext cx="3200400" cy="469900"/>
          </a:xfrm>
          <a:prstGeom prst="rect">
            <a:avLst/>
          </a:prstGeom>
          <a:noFill/>
          <a:ln w="127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0 1 1 1 1 1 1 1 1 1 1 1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181600" y="1825625"/>
            <a:ext cx="3200400" cy="469900"/>
          </a:xfrm>
          <a:prstGeom prst="rect">
            <a:avLst/>
          </a:prstGeom>
          <a:noFill/>
          <a:ln w="127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1 0 0 0 0 0 0 0 0 0 0 0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181600" y="2511425"/>
            <a:ext cx="3200400" cy="469900"/>
          </a:xfrm>
          <a:prstGeom prst="rect">
            <a:avLst/>
          </a:prstGeom>
          <a:noFill/>
          <a:ln w="127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0 0 0 0 0 0 0 0 0 0 0 1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267200" y="2130425"/>
            <a:ext cx="558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Arial" charset="0"/>
              </a:rPr>
              <a:t>vs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600200" y="31083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 = 1.4142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019800" y="31083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 = 1.4142</a:t>
            </a:r>
          </a:p>
        </p:txBody>
      </p:sp>
    </p:spTree>
    <p:extLst>
      <p:ext uri="{BB962C8B-B14F-4D97-AF65-F5344CB8AC3E}">
        <p14:creationId xmlns:p14="http://schemas.microsoft.com/office/powerpoint/2010/main" val="162701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NN</a:t>
            </a:r>
            <a:r>
              <a:rPr lang="en-US" dirty="0">
                <a:latin typeface="Calibri" charset="0"/>
              </a:rPr>
              <a:t>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91812" y="1142601"/>
            <a:ext cx="8229600" cy="48771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large, neighborhood may include points from other classes</a:t>
            </a:r>
          </a:p>
          <a:p>
            <a:pPr lvl="1"/>
            <a:r>
              <a:rPr lang="en-US" sz="2400" dirty="0" smtClean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400" dirty="0" smtClean="0">
                <a:latin typeface="Calibri" charset="0"/>
              </a:rPr>
              <a:t>: cross validate!</a:t>
            </a:r>
          </a:p>
          <a:p>
            <a:r>
              <a:rPr lang="en-US" sz="2800" dirty="0" smtClean="0">
                <a:latin typeface="Calibri" charset="0"/>
              </a:rPr>
              <a:t>Can produce counter-intuitive results (using Euclidean measure)</a:t>
            </a:r>
          </a:p>
          <a:p>
            <a:pPr lvl="1"/>
            <a:r>
              <a:rPr lang="en-US" sz="2400" dirty="0" smtClean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400" dirty="0" smtClean="0">
                <a:latin typeface="Calibri" charset="0"/>
              </a:rPr>
              <a:t>: normalize the vectors to unit length</a:t>
            </a:r>
            <a:endParaRPr lang="en-US" sz="2400" dirty="0">
              <a:latin typeface="Calibri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NN</a:t>
            </a:r>
            <a:r>
              <a:rPr lang="en-US" dirty="0">
                <a:latin typeface="Calibri" charset="0"/>
              </a:rPr>
              <a:t>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91812" y="1142601"/>
            <a:ext cx="8229600" cy="48771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large, neighborhood may include points from other classes</a:t>
            </a:r>
          </a:p>
          <a:p>
            <a:pPr lvl="1"/>
            <a:r>
              <a:rPr lang="en-US" sz="2400" dirty="0" smtClean="0">
                <a:latin typeface="Calibri" charset="0"/>
              </a:rPr>
              <a:t>Solution: cross validate!</a:t>
            </a:r>
          </a:p>
          <a:p>
            <a:r>
              <a:rPr lang="en-US" sz="2800" dirty="0" smtClean="0">
                <a:latin typeface="Calibri" charset="0"/>
              </a:rPr>
              <a:t>Can produce counter-intuitive results (using Euclidean measure)</a:t>
            </a:r>
          </a:p>
          <a:p>
            <a:pPr lvl="1"/>
            <a:r>
              <a:rPr lang="en-US" sz="2400" dirty="0" smtClean="0">
                <a:latin typeface="Calibri" charset="0"/>
              </a:rPr>
              <a:t>Solution: normalize the vectors to unit length</a:t>
            </a:r>
          </a:p>
          <a:p>
            <a:r>
              <a:rPr lang="en-US" sz="2800" dirty="0" smtClean="0">
                <a:latin typeface="Calibri" charset="0"/>
              </a:rPr>
              <a:t>Curse of Dimensionality</a:t>
            </a:r>
            <a:endParaRPr lang="en-US" sz="2800" dirty="0">
              <a:latin typeface="Calibri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6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Assume 5000 points uniformly distributed in the unit hypercube and we want to apply 5-NN. Suppose our query point is at the origin.</a:t>
            </a:r>
          </a:p>
          <a:p>
            <a:pPr lvl="1"/>
            <a:r>
              <a:rPr lang="en-US" sz="2000" dirty="0" smtClean="0"/>
              <a:t>In 1-dimension, we must go a distance of 5/5000=0.001 on the average to capture 5 nearest neighbors.</a:t>
            </a:r>
          </a:p>
          <a:p>
            <a:pPr lvl="1"/>
            <a:r>
              <a:rPr lang="en-US" sz="2000" dirty="0" smtClean="0"/>
              <a:t>In 2 dimensions, we must go             to get a square that contains 0.001 of the volume.  </a:t>
            </a:r>
          </a:p>
          <a:p>
            <a:pPr lvl="1"/>
            <a:r>
              <a:rPr lang="en-US" sz="2000" dirty="0" smtClean="0"/>
              <a:t>In d dimensions, we must go 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987159"/>
              </p:ext>
            </p:extLst>
          </p:nvPr>
        </p:nvGraphicFramePr>
        <p:xfrm>
          <a:off x="4253753" y="2819400"/>
          <a:ext cx="69924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4" name="Equation" r:id="rId3" imgW="495300" imgH="215900" progId="Equation.3">
                  <p:embed/>
                </p:oleObj>
              </mc:Choice>
              <mc:Fallback>
                <p:oleObj name="Equation" r:id="rId3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3753" y="2819400"/>
                        <a:ext cx="699247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569056"/>
              </p:ext>
            </p:extLst>
          </p:nvPr>
        </p:nvGraphicFramePr>
        <p:xfrm>
          <a:off x="4308186" y="3365500"/>
          <a:ext cx="949614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5" name="Equation" r:id="rId5" imgW="596900" imgH="279400" progId="Equation.3">
                  <p:embed/>
                </p:oleObj>
              </mc:Choice>
              <mc:Fallback>
                <p:oleObj name="Equation" r:id="rId5" imgW="5969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8186" y="3365500"/>
                        <a:ext cx="949614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b="6000"/>
          <a:stretch/>
        </p:blipFill>
        <p:spPr>
          <a:xfrm>
            <a:off x="2082998" y="3924978"/>
            <a:ext cx="5245100" cy="23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6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NN</a:t>
            </a:r>
            <a:r>
              <a:rPr lang="en-US" dirty="0">
                <a:latin typeface="Calibri" charset="0"/>
              </a:rPr>
              <a:t>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91812" y="1142601"/>
            <a:ext cx="8229600" cy="48771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 smtClean="0">
                <a:latin typeface="Calibri" charset="0"/>
              </a:rPr>
              <a:t>If too large, neighborhood may include points from other classes</a:t>
            </a:r>
          </a:p>
          <a:p>
            <a:pPr lvl="1"/>
            <a:r>
              <a:rPr lang="en-US" sz="2400" dirty="0" smtClean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400" dirty="0" smtClean="0">
                <a:latin typeface="Calibri" charset="0"/>
              </a:rPr>
              <a:t>: cross validate!</a:t>
            </a:r>
          </a:p>
          <a:p>
            <a:r>
              <a:rPr lang="en-US" sz="2800" dirty="0" smtClean="0">
                <a:latin typeface="Calibri" charset="0"/>
              </a:rPr>
              <a:t>Can produce counter-intuitive results (using Euclidean measure)</a:t>
            </a:r>
          </a:p>
          <a:p>
            <a:pPr lvl="1"/>
            <a:r>
              <a:rPr lang="en-US" sz="2400" dirty="0" smtClean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400" dirty="0" smtClean="0">
                <a:latin typeface="Calibri" charset="0"/>
              </a:rPr>
              <a:t>: normalize the vectors to unit length</a:t>
            </a:r>
          </a:p>
          <a:p>
            <a:r>
              <a:rPr lang="en-US" sz="2800" dirty="0" smtClean="0">
                <a:latin typeface="Calibri" charset="0"/>
              </a:rPr>
              <a:t>Curse of Dimensionality</a:t>
            </a:r>
          </a:p>
          <a:p>
            <a:pPr lvl="1"/>
            <a:r>
              <a:rPr lang="en-US" sz="2400" dirty="0" smtClean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400" dirty="0" smtClean="0">
                <a:latin typeface="Calibri" charset="0"/>
              </a:rPr>
              <a:t>: no good one</a:t>
            </a:r>
            <a:endParaRPr lang="en-US" sz="2400" dirty="0">
              <a:latin typeface="Calibri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5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Many classifiers to choose from</a:t>
            </a:r>
          </a:p>
        </p:txBody>
      </p:sp>
      <p:sp>
        <p:nvSpPr>
          <p:cNvPr id="16486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>
                <a:solidFill>
                  <a:srgbClr val="800000"/>
                </a:solidFill>
                <a:latin typeface="Calibri" charset="0"/>
              </a:rPr>
              <a:t>K-nearest </a:t>
            </a:r>
            <a:r>
              <a:rPr lang="en-US" sz="2800" b="1" dirty="0" smtClean="0">
                <a:solidFill>
                  <a:srgbClr val="800000"/>
                </a:solidFill>
                <a:latin typeface="Calibri" charset="0"/>
              </a:rPr>
              <a:t>neighbor</a:t>
            </a:r>
          </a:p>
          <a:p>
            <a:r>
              <a:rPr lang="en-US" sz="2800" dirty="0" smtClean="0">
                <a:latin typeface="Calibri" charset="0"/>
              </a:rPr>
              <a:t>SVM</a:t>
            </a:r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Neural networks</a:t>
            </a:r>
          </a:p>
          <a:p>
            <a:r>
              <a:rPr lang="en-US" sz="2800" dirty="0">
                <a:latin typeface="Calibri" charset="0"/>
              </a:rPr>
              <a:t>Naïve Bayes</a:t>
            </a:r>
          </a:p>
          <a:p>
            <a:r>
              <a:rPr lang="en-US" sz="2800" dirty="0">
                <a:latin typeface="Calibri" charset="0"/>
              </a:rPr>
              <a:t>Bayesian network</a:t>
            </a:r>
          </a:p>
          <a:p>
            <a:r>
              <a:rPr lang="en-US" sz="2800" dirty="0">
                <a:latin typeface="Calibri" charset="0"/>
              </a:rPr>
              <a:t>Logistic regression</a:t>
            </a:r>
          </a:p>
          <a:p>
            <a:r>
              <a:rPr lang="en-US" sz="2800" dirty="0">
                <a:latin typeface="Calibri" charset="0"/>
              </a:rPr>
              <a:t>Randomized Forests</a:t>
            </a:r>
          </a:p>
          <a:p>
            <a:r>
              <a:rPr lang="en-US" sz="2800" dirty="0">
                <a:latin typeface="Calibri" charset="0"/>
              </a:rPr>
              <a:t>Boosted Decision Trees</a:t>
            </a:r>
          </a:p>
          <a:p>
            <a:r>
              <a:rPr lang="en-US" sz="2800" dirty="0" smtClean="0">
                <a:latin typeface="Calibri" charset="0"/>
              </a:rPr>
              <a:t>RBMs</a:t>
            </a:r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Etc.</a:t>
            </a:r>
          </a:p>
          <a:p>
            <a:pPr>
              <a:buFont typeface="Arial" charset="0"/>
              <a:buNone/>
            </a:pPr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724400" y="1676400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</a:rPr>
              <a:t>Which is the best one?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1400" y="5988050"/>
            <a:ext cx="15373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srgbClr val="000000"/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88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</a:t>
            </a:r>
          </a:p>
        </p:txBody>
      </p:sp>
      <p:sp>
        <p:nvSpPr>
          <p:cNvPr id="169986" name="Content Placeholder 2"/>
          <p:cNvSpPr>
            <a:spLocks noGrp="1"/>
          </p:cNvSpPr>
          <p:nvPr>
            <p:ph idx="1"/>
          </p:nvPr>
        </p:nvSpPr>
        <p:spPr>
          <a:xfrm>
            <a:off x="381000" y="5486400"/>
            <a:ext cx="8458200" cy="9144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How well does a learned model generalize from the data it was trained on to a new test set?</a:t>
            </a:r>
          </a:p>
        </p:txBody>
      </p:sp>
      <p:pic>
        <p:nvPicPr>
          <p:cNvPr id="1699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TextBox 6"/>
          <p:cNvSpPr txBox="1">
            <a:spLocks noChangeArrowheads="1"/>
          </p:cNvSpPr>
          <p:nvPr/>
        </p:nvSpPr>
        <p:spPr bwMode="auto">
          <a:xfrm>
            <a:off x="1828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169990" name="TextBox 7"/>
          <p:cNvSpPr txBox="1">
            <a:spLocks noChangeArrowheads="1"/>
          </p:cNvSpPr>
          <p:nvPr/>
        </p:nvSpPr>
        <p:spPr bwMode="auto">
          <a:xfrm>
            <a:off x="5945188" y="4724400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8052" y="6096000"/>
            <a:ext cx="163826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ea typeface="+mn-ea"/>
                <a:cs typeface="+mn-cs"/>
              </a:rPr>
              <a:t>Slide credit: L. </a:t>
            </a:r>
            <a:r>
              <a:rPr lang="en-US" sz="1200" dirty="0" err="1">
                <a:ea typeface="+mn-ea"/>
                <a:cs typeface="+mn-cs"/>
              </a:rPr>
              <a:t>Lazebnik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2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Bias-Variance Trade-off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572000" cy="44958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Models with too few parameters are inaccurate because of a large bias (not enough flexibility).</a:t>
            </a:r>
          </a:p>
          <a:p>
            <a:pPr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Models with too many parameters are inaccurate because of a large variance (too much sensitivity to the sample).</a:t>
            </a:r>
          </a:p>
        </p:txBody>
      </p:sp>
      <p:pic>
        <p:nvPicPr>
          <p:cNvPr id="176131" name="Picture 2" descr="C:\Users\hays\Desktop\143 Computer Vision\slides\09\bias_variance_bias_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2" name="Picture 3" descr="C:\Users\hays\Desktop\143 Computer Vision\slides\09\bias_variance_var_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40163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052" y="6096000"/>
            <a:ext cx="15373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ea typeface="+mn-ea"/>
                <a:cs typeface="+mn-cs"/>
              </a:rPr>
              <a:t>Slide credit: </a:t>
            </a:r>
            <a:r>
              <a:rPr lang="en-US" sz="1200" dirty="0" smtClean="0">
                <a:ea typeface="+mn-ea"/>
                <a:cs typeface="+mn-cs"/>
              </a:rPr>
              <a:t>D. </a:t>
            </a:r>
            <a:r>
              <a:rPr lang="en-US" sz="1200" dirty="0" err="1" smtClean="0">
                <a:ea typeface="+mn-ea"/>
                <a:cs typeface="+mn-cs"/>
              </a:rPr>
              <a:t>Hoiem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85800" y="152400"/>
            <a:ext cx="7848600" cy="10156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 smtClean="0"/>
              <a:t>Classification:</a:t>
            </a:r>
          </a:p>
          <a:p>
            <a:r>
              <a:rPr lang="en-US" sz="2400" dirty="0" smtClean="0"/>
              <a:t>Is this an beach?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5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5287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>
                <a:latin typeface="Arial" charset="0"/>
              </a:rPr>
              <a:t>Components of generalization error </a:t>
            </a:r>
          </a:p>
          <a:p>
            <a:pPr lvl="1" eaLnBrk="1" hangingPunct="1"/>
            <a:r>
              <a:rPr lang="en-US" sz="2000" b="1" dirty="0">
                <a:latin typeface="Arial" charset="0"/>
              </a:rPr>
              <a:t>Bias:</a:t>
            </a:r>
            <a:r>
              <a:rPr lang="en-US" sz="2000" dirty="0">
                <a:latin typeface="Arial" charset="0"/>
              </a:rPr>
              <a:t> how much the average model over all training sets differ from the true model?</a:t>
            </a:r>
          </a:p>
          <a:p>
            <a:pPr lvl="2" eaLnBrk="1" hangingPunct="1"/>
            <a:r>
              <a:rPr lang="en-US" sz="2000" dirty="0">
                <a:latin typeface="Arial" charset="0"/>
              </a:rPr>
              <a:t>Error due to inaccurate assumptions/simplifications made by the model</a:t>
            </a:r>
          </a:p>
          <a:p>
            <a:pPr lvl="1" eaLnBrk="1" hangingPunct="1"/>
            <a:r>
              <a:rPr lang="en-US" sz="2000" b="1" dirty="0">
                <a:latin typeface="Arial" charset="0"/>
              </a:rPr>
              <a:t>Variance:</a:t>
            </a:r>
            <a:r>
              <a:rPr lang="en-US" sz="2000" dirty="0">
                <a:latin typeface="Arial" charset="0"/>
              </a:rPr>
              <a:t> how much models estimated from different training sets differ from each other</a:t>
            </a:r>
          </a:p>
          <a:p>
            <a:pPr eaLnBrk="1" hangingPunct="1"/>
            <a:r>
              <a:rPr lang="en-US" sz="2400" b="1" dirty="0" err="1">
                <a:latin typeface="Arial" charset="0"/>
              </a:rPr>
              <a:t>Underfitting</a:t>
            </a:r>
            <a:r>
              <a:rPr lang="en-US" sz="2400" b="1" dirty="0">
                <a:latin typeface="Arial" charset="0"/>
              </a:rPr>
              <a:t>:</a:t>
            </a:r>
            <a:r>
              <a:rPr lang="en-US" sz="2400" dirty="0">
                <a:latin typeface="Arial" charset="0"/>
              </a:rPr>
              <a:t> model is too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altLang="ja-JP" sz="2400" dirty="0">
                <a:latin typeface="Arial" charset="0"/>
              </a:rPr>
              <a:t>simple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altLang="ja-JP" sz="2400" dirty="0">
                <a:latin typeface="Arial" charset="0"/>
              </a:rPr>
              <a:t> to represent all the relevant class characteristics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High bias and low variance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High training error and high test error</a:t>
            </a:r>
          </a:p>
          <a:p>
            <a:pPr eaLnBrk="1" hangingPunct="1"/>
            <a:r>
              <a:rPr lang="en-US" sz="2400" b="1" dirty="0" err="1">
                <a:latin typeface="Arial" charset="0"/>
              </a:rPr>
              <a:t>Overfitting</a:t>
            </a:r>
            <a:r>
              <a:rPr lang="en-US" sz="2400" b="1" dirty="0">
                <a:latin typeface="Arial" charset="0"/>
              </a:rPr>
              <a:t>:</a:t>
            </a:r>
            <a:r>
              <a:rPr lang="en-US" sz="2400" dirty="0">
                <a:latin typeface="Arial" charset="0"/>
              </a:rPr>
              <a:t> model is too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altLang="ja-JP" sz="2400" dirty="0">
                <a:latin typeface="Arial" charset="0"/>
              </a:rPr>
              <a:t>complex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altLang="ja-JP" sz="2400" dirty="0">
                <a:latin typeface="Arial" charset="0"/>
              </a:rPr>
              <a:t> and fits irrelevant characteristics (noise) in the data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Low bias and high variance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Low training error and high test error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Bias versus variance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38052" y="6096000"/>
            <a:ext cx="163826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ea typeface="+mn-ea"/>
                <a:cs typeface="+mn-cs"/>
              </a:rPr>
              <a:t>Slide credit: L. </a:t>
            </a:r>
            <a:r>
              <a:rPr lang="en-US" sz="1200" dirty="0" err="1">
                <a:ea typeface="+mn-ea"/>
                <a:cs typeface="+mn-cs"/>
              </a:rPr>
              <a:t>Lazebnik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3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versus v</a:t>
            </a:r>
            <a:r>
              <a:rPr lang="en-US" dirty="0" smtClean="0"/>
              <a:t>ariance trade off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76400"/>
            <a:ext cx="6248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0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itle 1"/>
          <p:cNvSpPr>
            <a:spLocks noGrp="1"/>
          </p:cNvSpPr>
          <p:nvPr>
            <p:ph type="title"/>
          </p:nvPr>
        </p:nvSpPr>
        <p:spPr>
          <a:xfrm>
            <a:off x="463361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charset="0"/>
              </a:rPr>
              <a:t>No Free Lunch Theorem</a:t>
            </a: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524000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38052" y="6096000"/>
            <a:ext cx="15373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ea typeface="+mn-ea"/>
                <a:cs typeface="+mn-cs"/>
              </a:rPr>
              <a:t>Slide credit: </a:t>
            </a:r>
            <a:r>
              <a:rPr lang="en-US" sz="1200" dirty="0" smtClean="0">
                <a:ea typeface="+mn-ea"/>
                <a:cs typeface="+mn-cs"/>
              </a:rPr>
              <a:t>D. </a:t>
            </a:r>
            <a:r>
              <a:rPr lang="en-US" sz="1200" dirty="0" err="1" smtClean="0">
                <a:ea typeface="+mn-ea"/>
                <a:cs typeface="+mn-cs"/>
              </a:rPr>
              <a:t>Hoiem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55258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In a supervised learning setting, we can’t tell which classifier will have best generalization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56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Remember…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638800" cy="513556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No classifier is inherently better than any other: you need to make assumptions to generalize</a:t>
            </a:r>
          </a:p>
          <a:p>
            <a:pPr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Three kinds of error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Inherent: unavoidable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Bias: due to over-simplifications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Variance: due to inability to perfectly estimate parameters from limited data</a:t>
            </a:r>
          </a:p>
        </p:txBody>
      </p:sp>
      <p:pic>
        <p:nvPicPr>
          <p:cNvPr id="1873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052" y="6096000"/>
            <a:ext cx="15373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ea typeface="+mn-ea"/>
                <a:cs typeface="+mn-cs"/>
              </a:rPr>
              <a:t>Slide credit: </a:t>
            </a:r>
            <a:r>
              <a:rPr lang="en-US" sz="1200" dirty="0" smtClean="0">
                <a:ea typeface="+mn-ea"/>
                <a:cs typeface="+mn-cs"/>
              </a:rPr>
              <a:t>D. </a:t>
            </a:r>
            <a:r>
              <a:rPr lang="en-US" sz="1200" dirty="0" err="1" smtClean="0">
                <a:ea typeface="+mn-ea"/>
                <a:cs typeface="+mn-cs"/>
              </a:rPr>
              <a:t>Hoiem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16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How to reduce variance?</a:t>
            </a:r>
          </a:p>
        </p:txBody>
      </p:sp>
      <p:sp>
        <p:nvSpPr>
          <p:cNvPr id="189442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86200"/>
          </a:xfrm>
        </p:spPr>
        <p:txBody>
          <a:bodyPr>
            <a:normAutofit fontScale="92500" lnSpcReduction="20000"/>
          </a:bodyPr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Choose a simpler classifier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Regularize the parameters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Get more training </a:t>
            </a:r>
            <a:r>
              <a:rPr lang="en-US" dirty="0" smtClean="0">
                <a:latin typeface="Calibri" charset="0"/>
              </a:rPr>
              <a:t>data</a:t>
            </a:r>
          </a:p>
          <a:p>
            <a:endParaRPr lang="en-US" dirty="0">
              <a:latin typeface="Calibri" charset="0"/>
            </a:endParaRPr>
          </a:p>
          <a:p>
            <a:pPr marL="0" indent="0" algn="r">
              <a:buNone/>
            </a:pPr>
            <a:r>
              <a:rPr lang="en-US" dirty="0" smtClean="0">
                <a:solidFill>
                  <a:srgbClr val="850000"/>
                </a:solidFill>
                <a:latin typeface="Calibri" charset="0"/>
              </a:rPr>
              <a:t>How do you reduce bias?</a:t>
            </a:r>
            <a:endParaRPr lang="en-US" dirty="0">
              <a:solidFill>
                <a:srgbClr val="850000"/>
              </a:solidFill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38052" y="6096000"/>
            <a:ext cx="15373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ea typeface="+mn-ea"/>
                <a:cs typeface="+mn-cs"/>
              </a:rPr>
              <a:t>Slide credit: </a:t>
            </a:r>
            <a:r>
              <a:rPr lang="en-US" sz="1200" dirty="0" smtClean="0">
                <a:ea typeface="+mn-ea"/>
                <a:cs typeface="+mn-cs"/>
              </a:rPr>
              <a:t>D. </a:t>
            </a:r>
            <a:r>
              <a:rPr lang="en-US" sz="1200" dirty="0" err="1" smtClean="0">
                <a:ea typeface="+mn-ea"/>
                <a:cs typeface="+mn-cs"/>
              </a:rPr>
              <a:t>Hoiem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0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Last remarks about applying machine learning methods to object recognition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There are machine learning algorithms to choose from</a:t>
            </a:r>
          </a:p>
          <a:p>
            <a:r>
              <a:rPr lang="en-US" dirty="0" smtClean="0"/>
              <a:t>Know your data:</a:t>
            </a:r>
          </a:p>
          <a:p>
            <a:pPr lvl="1"/>
            <a:r>
              <a:rPr lang="en-US" dirty="0" smtClean="0"/>
              <a:t>How much supervision do you have?</a:t>
            </a:r>
          </a:p>
          <a:p>
            <a:pPr lvl="1"/>
            <a:r>
              <a:rPr lang="en-US" dirty="0" smtClean="0"/>
              <a:t>How many training examples can you afford?</a:t>
            </a:r>
          </a:p>
          <a:p>
            <a:pPr lvl="1"/>
            <a:r>
              <a:rPr lang="en-US" dirty="0" smtClean="0"/>
              <a:t>How noisy?</a:t>
            </a:r>
          </a:p>
          <a:p>
            <a:r>
              <a:rPr lang="en-US" dirty="0" smtClean="0"/>
              <a:t>Know your goal (i.e. task):</a:t>
            </a:r>
          </a:p>
          <a:p>
            <a:pPr lvl="1"/>
            <a:r>
              <a:rPr lang="en-US" dirty="0" smtClean="0"/>
              <a:t>Affects your choices of representation</a:t>
            </a:r>
          </a:p>
          <a:p>
            <a:pPr lvl="1"/>
            <a:r>
              <a:rPr lang="en-US" dirty="0" smtClean="0"/>
              <a:t>Affects your choices of learning algorithms</a:t>
            </a:r>
          </a:p>
          <a:p>
            <a:pPr lvl="1"/>
            <a:r>
              <a:rPr lang="en-US" dirty="0" smtClean="0"/>
              <a:t>Affects your choices of evaluation metrics</a:t>
            </a:r>
          </a:p>
          <a:p>
            <a:r>
              <a:rPr lang="en-US" dirty="0" smtClean="0"/>
              <a:t>Understand the math</a:t>
            </a:r>
            <a:r>
              <a:rPr lang="en-US" dirty="0"/>
              <a:t> </a:t>
            </a:r>
            <a:r>
              <a:rPr lang="en-US" dirty="0" smtClean="0"/>
              <a:t>behind each machine learning algorithm under consideration!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learn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K-nearest neighbor algorithm</a:t>
            </a:r>
          </a:p>
          <a:p>
            <a:r>
              <a:rPr lang="en-US" dirty="0" smtClean="0"/>
              <a:t>A simple Object Recognition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1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 recognition: </a:t>
            </a:r>
            <a:br>
              <a:rPr lang="en-US" dirty="0" smtClean="0"/>
            </a:br>
            <a:r>
              <a:rPr lang="en-US" dirty="0" smtClean="0"/>
              <a:t>a classification framework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47800"/>
            <a:ext cx="8229600" cy="4144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latin typeface="Arial" charset="0"/>
              </a:rPr>
              <a:t>Apply a prediction function to a feature representation of the image to get the desired output:</a:t>
            </a:r>
            <a:br>
              <a:rPr lang="en-US" sz="2400" smtClean="0">
                <a:latin typeface="Arial" charset="0"/>
              </a:rPr>
            </a:br>
            <a:endParaRPr lang="en-US" sz="2400" smtClean="0">
              <a:latin typeface="Arial" charset="0"/>
            </a:endParaRPr>
          </a:p>
          <a:p>
            <a:pPr>
              <a:buFontTx/>
              <a:buNone/>
            </a:pPr>
            <a:r>
              <a:rPr lang="en-US" sz="2400" smtClean="0">
                <a:solidFill>
                  <a:srgbClr val="0000FF"/>
                </a:solidFill>
                <a:latin typeface="Arial" charset="0"/>
              </a:rPr>
              <a:t>			</a:t>
            </a:r>
            <a:r>
              <a:rPr lang="en-US" sz="6000" smtClean="0">
                <a:solidFill>
                  <a:srgbClr val="0000FF"/>
                </a:solidFill>
                <a:latin typeface="Arial" charset="0"/>
              </a:rPr>
              <a:t>f(    ) = </a:t>
            </a:r>
            <a:r>
              <a:rPr lang="ja-JP" altLang="en-US" sz="6000" smtClean="0">
                <a:solidFill>
                  <a:srgbClr val="0000FF"/>
                </a:solidFill>
                <a:latin typeface="Arial" charset="0"/>
              </a:rPr>
              <a:t>“</a:t>
            </a:r>
            <a:r>
              <a:rPr lang="en-US" altLang="ja-JP" sz="6000" smtClean="0">
                <a:solidFill>
                  <a:srgbClr val="0000FF"/>
                </a:solidFill>
                <a:latin typeface="Arial" charset="0"/>
              </a:rPr>
              <a:t>apple</a:t>
            </a:r>
            <a:r>
              <a:rPr lang="ja-JP" altLang="en-US" sz="6000" smtClean="0">
                <a:solidFill>
                  <a:srgbClr val="0000FF"/>
                </a:solidFill>
                <a:latin typeface="Arial" charset="0"/>
              </a:rPr>
              <a:t>”</a:t>
            </a:r>
            <a:endParaRPr lang="en-US" altLang="ja-JP" sz="6000" smtClean="0">
              <a:solidFill>
                <a:srgbClr val="0000FF"/>
              </a:solidFill>
              <a:latin typeface="Arial" charset="0"/>
            </a:endParaRPr>
          </a:p>
          <a:p>
            <a:pPr>
              <a:buFontTx/>
              <a:buNone/>
            </a:pPr>
            <a:r>
              <a:rPr lang="en-US" sz="6000" smtClean="0">
                <a:solidFill>
                  <a:srgbClr val="0000FF"/>
                </a:solidFill>
                <a:latin typeface="Arial" charset="0"/>
              </a:rPr>
              <a:t>			f(    ) = </a:t>
            </a:r>
            <a:r>
              <a:rPr lang="ja-JP" altLang="en-US" sz="6000" smtClean="0">
                <a:solidFill>
                  <a:srgbClr val="0000FF"/>
                </a:solidFill>
                <a:latin typeface="Arial" charset="0"/>
              </a:rPr>
              <a:t>“</a:t>
            </a:r>
            <a:r>
              <a:rPr lang="en-US" altLang="ja-JP" sz="6000" smtClean="0">
                <a:solidFill>
                  <a:srgbClr val="0000FF"/>
                </a:solidFill>
                <a:latin typeface="Arial" charset="0"/>
              </a:rPr>
              <a:t>tomato</a:t>
            </a:r>
            <a:r>
              <a:rPr lang="ja-JP" altLang="en-US" sz="6000" smtClean="0">
                <a:solidFill>
                  <a:srgbClr val="0000FF"/>
                </a:solidFill>
                <a:latin typeface="Arial" charset="0"/>
              </a:rPr>
              <a:t>”</a:t>
            </a:r>
            <a:endParaRPr lang="en-US" altLang="ja-JP" sz="6000" smtClean="0">
              <a:solidFill>
                <a:srgbClr val="0000FF"/>
              </a:solidFill>
              <a:latin typeface="Arial" charset="0"/>
            </a:endParaRPr>
          </a:p>
          <a:p>
            <a:pPr>
              <a:buFontTx/>
              <a:buNone/>
            </a:pPr>
            <a:r>
              <a:rPr lang="en-US" sz="6000" smtClean="0">
                <a:solidFill>
                  <a:srgbClr val="0000FF"/>
                </a:solidFill>
                <a:latin typeface="Arial" charset="0"/>
              </a:rPr>
              <a:t>			f(    ) = </a:t>
            </a:r>
            <a:r>
              <a:rPr lang="ja-JP" altLang="en-US" sz="6000" smtClean="0">
                <a:solidFill>
                  <a:srgbClr val="0000FF"/>
                </a:solidFill>
                <a:latin typeface="Arial" charset="0"/>
              </a:rPr>
              <a:t>“</a:t>
            </a:r>
            <a:r>
              <a:rPr lang="en-US" altLang="ja-JP" sz="6000" smtClean="0">
                <a:solidFill>
                  <a:srgbClr val="0000FF"/>
                </a:solidFill>
                <a:latin typeface="Arial" charset="0"/>
              </a:rPr>
              <a:t>cow</a:t>
            </a:r>
            <a:r>
              <a:rPr lang="ja-JP" altLang="en-US" sz="6000" smtClean="0">
                <a:solidFill>
                  <a:srgbClr val="0000FF"/>
                </a:solidFill>
                <a:latin typeface="Arial" charset="0"/>
              </a:rPr>
              <a:t>”</a:t>
            </a:r>
            <a:endParaRPr lang="en-US" altLang="ja-JP" sz="6000" smtClean="0">
              <a:solidFill>
                <a:srgbClr val="0000FF"/>
              </a:solidFill>
              <a:latin typeface="Arial" charset="0"/>
            </a:endParaRPr>
          </a:p>
          <a:p>
            <a:pPr>
              <a:buFontTx/>
              <a:buNone/>
            </a:pPr>
            <a:endParaRPr lang="en-US" smtClean="0">
              <a:latin typeface="Arial" charset="0"/>
            </a:endParaRPr>
          </a:p>
          <a:p>
            <a:pPr>
              <a:buFontTx/>
              <a:buNone/>
            </a:pPr>
            <a:endParaRPr lang="en-US" smtClean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91" y="3733800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173" y="4800600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05736" y="6101773"/>
            <a:ext cx="163826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 smtClean="0">
                <a:solidFill>
                  <a:srgbClr val="000000"/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6400" y="6101773"/>
            <a:ext cx="194155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0000"/>
                </a:solidFill>
                <a:ea typeface="+mn-ea"/>
                <a:cs typeface="+mn-cs"/>
              </a:rPr>
              <a:t>Dataset: ETH-80, by B. </a:t>
            </a:r>
            <a:r>
              <a:rPr lang="en-US" sz="1200" dirty="0" err="1" smtClean="0">
                <a:solidFill>
                  <a:srgbClr val="000000"/>
                </a:solidFill>
                <a:ea typeface="+mn-ea"/>
                <a:cs typeface="+mn-cs"/>
              </a:rPr>
              <a:t>Leibe</a:t>
            </a:r>
            <a:endParaRPr lang="en-US" sz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9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simple pipeline - Training</a:t>
            </a:r>
            <a:endParaRPr lang="en-US" sz="4000" dirty="0"/>
          </a:p>
        </p:txBody>
      </p:sp>
      <p:grpSp>
        <p:nvGrpSpPr>
          <p:cNvPr id="156676" name="Group 12"/>
          <p:cNvGrpSpPr>
            <a:grpSpLocks/>
          </p:cNvGrpSpPr>
          <p:nvPr/>
        </p:nvGrpSpPr>
        <p:grpSpPr bwMode="auto">
          <a:xfrm>
            <a:off x="85726" y="1316862"/>
            <a:ext cx="2438400" cy="2849562"/>
            <a:chOff x="228600" y="1417320"/>
            <a:chExt cx="2438400" cy="2849880"/>
          </a:xfrm>
        </p:grpSpPr>
        <p:sp>
          <p:nvSpPr>
            <p:cNvPr id="156695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3200400" y="2286000"/>
            <a:ext cx="15240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pic>
        <p:nvPicPr>
          <p:cNvPr id="1566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185224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11" idx="3"/>
            <a:endCxn id="15" idx="1"/>
          </p:cNvCxnSpPr>
          <p:nvPr/>
        </p:nvCxnSpPr>
        <p:spPr>
          <a:xfrm flipV="1">
            <a:off x="2524126" y="2743200"/>
            <a:ext cx="676274" cy="13874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simple pipeline - Training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5257800" y="838200"/>
            <a:ext cx="1600200" cy="8382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Training Labels</a:t>
            </a:r>
          </a:p>
        </p:txBody>
      </p:sp>
      <p:grpSp>
        <p:nvGrpSpPr>
          <p:cNvPr id="156676" name="Group 12"/>
          <p:cNvGrpSpPr>
            <a:grpSpLocks/>
          </p:cNvGrpSpPr>
          <p:nvPr/>
        </p:nvGrpSpPr>
        <p:grpSpPr bwMode="auto">
          <a:xfrm>
            <a:off x="85726" y="1316862"/>
            <a:ext cx="2438400" cy="2849562"/>
            <a:chOff x="228600" y="1417320"/>
            <a:chExt cx="2438400" cy="2849880"/>
          </a:xfrm>
        </p:grpSpPr>
        <p:sp>
          <p:nvSpPr>
            <p:cNvPr id="156695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286000"/>
            <a:ext cx="1371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Training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286000"/>
            <a:ext cx="15240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pic>
        <p:nvPicPr>
          <p:cNvPr id="1566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185224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11" idx="3"/>
            <a:endCxn id="15" idx="1"/>
          </p:cNvCxnSpPr>
          <p:nvPr/>
        </p:nvCxnSpPr>
        <p:spPr>
          <a:xfrm flipV="1">
            <a:off x="2524126" y="2743200"/>
            <a:ext cx="676274" cy="13874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12" idx="1"/>
          </p:cNvCxnSpPr>
          <p:nvPr/>
        </p:nvCxnSpPr>
        <p:spPr>
          <a:xfrm>
            <a:off x="47244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</p:cNvCxnSpPr>
          <p:nvPr/>
        </p:nvCxnSpPr>
        <p:spPr>
          <a:xfrm>
            <a:off x="6057900" y="1676400"/>
            <a:ext cx="0" cy="572142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2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541"/>
            <a:ext cx="9144000" cy="5107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344242"/>
            <a:ext cx="2389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Image search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95017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simple pipeline - Training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5257800" y="838200"/>
            <a:ext cx="1600200" cy="8382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Training Labels</a:t>
            </a:r>
          </a:p>
        </p:txBody>
      </p:sp>
      <p:grpSp>
        <p:nvGrpSpPr>
          <p:cNvPr id="156676" name="Group 12"/>
          <p:cNvGrpSpPr>
            <a:grpSpLocks/>
          </p:cNvGrpSpPr>
          <p:nvPr/>
        </p:nvGrpSpPr>
        <p:grpSpPr bwMode="auto">
          <a:xfrm>
            <a:off x="85726" y="1316862"/>
            <a:ext cx="2438400" cy="2849562"/>
            <a:chOff x="228600" y="1417320"/>
            <a:chExt cx="2438400" cy="2849880"/>
          </a:xfrm>
        </p:grpSpPr>
        <p:sp>
          <p:nvSpPr>
            <p:cNvPr id="156695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286000"/>
            <a:ext cx="1371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Training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286000"/>
            <a:ext cx="15240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43800" y="2286000"/>
            <a:ext cx="15240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Learned </a:t>
            </a:r>
            <a:r>
              <a:rPr lang="en-US" sz="2400" dirty="0" smtClean="0">
                <a:solidFill>
                  <a:schemeClr val="bg1"/>
                </a:solidFill>
              </a:rPr>
              <a:t>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66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185224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11" idx="3"/>
            <a:endCxn id="15" idx="1"/>
          </p:cNvCxnSpPr>
          <p:nvPr/>
        </p:nvCxnSpPr>
        <p:spPr>
          <a:xfrm flipV="1">
            <a:off x="2524126" y="2743200"/>
            <a:ext cx="676274" cy="13874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12" idx="1"/>
          </p:cNvCxnSpPr>
          <p:nvPr/>
        </p:nvCxnSpPr>
        <p:spPr>
          <a:xfrm>
            <a:off x="47244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</p:cNvCxnSpPr>
          <p:nvPr/>
        </p:nvCxnSpPr>
        <p:spPr>
          <a:xfrm>
            <a:off x="67818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</p:cNvCxnSpPr>
          <p:nvPr/>
        </p:nvCxnSpPr>
        <p:spPr>
          <a:xfrm>
            <a:off x="6057900" y="1676400"/>
            <a:ext cx="0" cy="572142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3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simple pipeline - Training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5257800" y="838200"/>
            <a:ext cx="1600200" cy="8382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Training Labels</a:t>
            </a:r>
          </a:p>
        </p:txBody>
      </p:sp>
      <p:grpSp>
        <p:nvGrpSpPr>
          <p:cNvPr id="156676" name="Group 12"/>
          <p:cNvGrpSpPr>
            <a:grpSpLocks/>
          </p:cNvGrpSpPr>
          <p:nvPr/>
        </p:nvGrpSpPr>
        <p:grpSpPr bwMode="auto">
          <a:xfrm>
            <a:off x="85726" y="1316862"/>
            <a:ext cx="2438400" cy="2849562"/>
            <a:chOff x="228600" y="1417320"/>
            <a:chExt cx="2438400" cy="2849880"/>
          </a:xfrm>
        </p:grpSpPr>
        <p:sp>
          <p:nvSpPr>
            <p:cNvPr id="156695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286000"/>
            <a:ext cx="1371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Training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286000"/>
            <a:ext cx="15240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0" y="5029200"/>
            <a:ext cx="1752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609600" y="4724400"/>
            <a:ext cx="1439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43800" y="2286000"/>
            <a:ext cx="15240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Learned </a:t>
            </a:r>
            <a:r>
              <a:rPr lang="en-US" sz="2400" dirty="0" smtClean="0">
                <a:solidFill>
                  <a:schemeClr val="bg1"/>
                </a:solidFill>
              </a:rPr>
              <a:t>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66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185224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054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11" idx="3"/>
            <a:endCxn id="15" idx="1"/>
          </p:cNvCxnSpPr>
          <p:nvPr/>
        </p:nvCxnSpPr>
        <p:spPr>
          <a:xfrm flipV="1">
            <a:off x="2524126" y="2743200"/>
            <a:ext cx="676274" cy="13874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12" idx="1"/>
          </p:cNvCxnSpPr>
          <p:nvPr/>
        </p:nvCxnSpPr>
        <p:spPr>
          <a:xfrm>
            <a:off x="47244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</p:cNvCxnSpPr>
          <p:nvPr/>
        </p:nvCxnSpPr>
        <p:spPr>
          <a:xfrm>
            <a:off x="67818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</p:cNvCxnSpPr>
          <p:nvPr/>
        </p:nvCxnSpPr>
        <p:spPr>
          <a:xfrm>
            <a:off x="6057900" y="1676400"/>
            <a:ext cx="0" cy="572142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721" idx="3"/>
            <a:endCxn id="19" idx="1"/>
          </p:cNvCxnSpPr>
          <p:nvPr/>
        </p:nvCxnSpPr>
        <p:spPr>
          <a:xfrm flipV="1">
            <a:off x="1714500" y="5486400"/>
            <a:ext cx="1028700" cy="1905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5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5029200"/>
            <a:ext cx="1752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simple pipeline - Training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5257800" y="838200"/>
            <a:ext cx="1600200" cy="8382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Training Labels</a:t>
            </a:r>
          </a:p>
        </p:txBody>
      </p:sp>
      <p:grpSp>
        <p:nvGrpSpPr>
          <p:cNvPr id="156676" name="Group 12"/>
          <p:cNvGrpSpPr>
            <a:grpSpLocks/>
          </p:cNvGrpSpPr>
          <p:nvPr/>
        </p:nvGrpSpPr>
        <p:grpSpPr bwMode="auto">
          <a:xfrm>
            <a:off x="85726" y="1316862"/>
            <a:ext cx="2438400" cy="2849562"/>
            <a:chOff x="228600" y="1417320"/>
            <a:chExt cx="2438400" cy="2849880"/>
          </a:xfrm>
        </p:grpSpPr>
        <p:sp>
          <p:nvSpPr>
            <p:cNvPr id="156695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286000"/>
            <a:ext cx="1371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Training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286000"/>
            <a:ext cx="15240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0" y="5029200"/>
            <a:ext cx="1752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609600" y="4724400"/>
            <a:ext cx="1439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43800" y="2286000"/>
            <a:ext cx="15240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Learned </a:t>
            </a:r>
            <a:r>
              <a:rPr lang="en-US" sz="2400" dirty="0" smtClean="0">
                <a:solidFill>
                  <a:schemeClr val="bg1"/>
                </a:solidFill>
              </a:rPr>
              <a:t>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105400" y="5029200"/>
            <a:ext cx="1752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Learned 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66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185224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054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11" idx="3"/>
            <a:endCxn id="15" idx="1"/>
          </p:cNvCxnSpPr>
          <p:nvPr/>
        </p:nvCxnSpPr>
        <p:spPr>
          <a:xfrm flipV="1">
            <a:off x="2524126" y="2743200"/>
            <a:ext cx="676274" cy="13874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12" idx="1"/>
          </p:cNvCxnSpPr>
          <p:nvPr/>
        </p:nvCxnSpPr>
        <p:spPr>
          <a:xfrm>
            <a:off x="47244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</p:cNvCxnSpPr>
          <p:nvPr/>
        </p:nvCxnSpPr>
        <p:spPr>
          <a:xfrm>
            <a:off x="67818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</p:cNvCxnSpPr>
          <p:nvPr/>
        </p:nvCxnSpPr>
        <p:spPr>
          <a:xfrm>
            <a:off x="6057900" y="1676400"/>
            <a:ext cx="0" cy="572142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3"/>
            <a:endCxn id="30" idx="1"/>
          </p:cNvCxnSpPr>
          <p:nvPr/>
        </p:nvCxnSpPr>
        <p:spPr>
          <a:xfrm>
            <a:off x="6858000" y="5486400"/>
            <a:ext cx="4572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9" idx="3"/>
            <a:endCxn id="25" idx="1"/>
          </p:cNvCxnSpPr>
          <p:nvPr/>
        </p:nvCxnSpPr>
        <p:spPr>
          <a:xfrm>
            <a:off x="4495800" y="5486400"/>
            <a:ext cx="6096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721" idx="3"/>
            <a:endCxn id="19" idx="1"/>
          </p:cNvCxnSpPr>
          <p:nvPr/>
        </p:nvCxnSpPr>
        <p:spPr>
          <a:xfrm flipV="1">
            <a:off x="1714500" y="5486400"/>
            <a:ext cx="1028700" cy="1905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4" idx="2"/>
            <a:endCxn id="25" idx="0"/>
          </p:cNvCxnSpPr>
          <p:nvPr/>
        </p:nvCxnSpPr>
        <p:spPr>
          <a:xfrm flipH="1">
            <a:off x="5981700" y="3200400"/>
            <a:ext cx="2324100" cy="182880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5029200"/>
            <a:ext cx="1752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simple pipeline - Training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5257800" y="838200"/>
            <a:ext cx="1600200" cy="838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Training Labels</a:t>
            </a:r>
          </a:p>
        </p:txBody>
      </p:sp>
      <p:grpSp>
        <p:nvGrpSpPr>
          <p:cNvPr id="156676" name="Group 12"/>
          <p:cNvGrpSpPr>
            <a:grpSpLocks/>
          </p:cNvGrpSpPr>
          <p:nvPr/>
        </p:nvGrpSpPr>
        <p:grpSpPr bwMode="auto">
          <a:xfrm>
            <a:off x="85726" y="1316862"/>
            <a:ext cx="2438400" cy="2849562"/>
            <a:chOff x="228600" y="1417320"/>
            <a:chExt cx="2438400" cy="2849880"/>
          </a:xfrm>
        </p:grpSpPr>
        <p:sp>
          <p:nvSpPr>
            <p:cNvPr id="156695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286000"/>
            <a:ext cx="1371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Training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286000"/>
            <a:ext cx="15240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0" y="5029200"/>
            <a:ext cx="1752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609600" y="4724400"/>
            <a:ext cx="1439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43800" y="2286000"/>
            <a:ext cx="15240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Learned </a:t>
            </a:r>
            <a:r>
              <a:rPr lang="en-US" sz="2400" dirty="0" smtClean="0">
                <a:solidFill>
                  <a:schemeClr val="bg1"/>
                </a:solidFill>
              </a:rPr>
              <a:t>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105400" y="5029200"/>
            <a:ext cx="1752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Learned 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66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185224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054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11" idx="3"/>
            <a:endCxn id="15" idx="1"/>
          </p:cNvCxnSpPr>
          <p:nvPr/>
        </p:nvCxnSpPr>
        <p:spPr>
          <a:xfrm flipV="1">
            <a:off x="2524126" y="2743200"/>
            <a:ext cx="676274" cy="13874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12" idx="1"/>
          </p:cNvCxnSpPr>
          <p:nvPr/>
        </p:nvCxnSpPr>
        <p:spPr>
          <a:xfrm>
            <a:off x="47244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</p:cNvCxnSpPr>
          <p:nvPr/>
        </p:nvCxnSpPr>
        <p:spPr>
          <a:xfrm>
            <a:off x="67818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</p:cNvCxnSpPr>
          <p:nvPr/>
        </p:nvCxnSpPr>
        <p:spPr>
          <a:xfrm>
            <a:off x="6057900" y="1676400"/>
            <a:ext cx="0" cy="572142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3"/>
            <a:endCxn id="30" idx="1"/>
          </p:cNvCxnSpPr>
          <p:nvPr/>
        </p:nvCxnSpPr>
        <p:spPr>
          <a:xfrm>
            <a:off x="6858000" y="5486400"/>
            <a:ext cx="4572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9" idx="3"/>
            <a:endCxn id="25" idx="1"/>
          </p:cNvCxnSpPr>
          <p:nvPr/>
        </p:nvCxnSpPr>
        <p:spPr>
          <a:xfrm>
            <a:off x="4495800" y="5486400"/>
            <a:ext cx="6096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721" idx="3"/>
            <a:endCxn id="19" idx="1"/>
          </p:cNvCxnSpPr>
          <p:nvPr/>
        </p:nvCxnSpPr>
        <p:spPr>
          <a:xfrm flipV="1">
            <a:off x="1714500" y="5486400"/>
            <a:ext cx="1028700" cy="1905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4" idx="2"/>
            <a:endCxn id="25" idx="0"/>
          </p:cNvCxnSpPr>
          <p:nvPr/>
        </p:nvCxnSpPr>
        <p:spPr>
          <a:xfrm flipH="1">
            <a:off x="5981700" y="3200400"/>
            <a:ext cx="2324100" cy="182880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590800" y="1295400"/>
            <a:ext cx="51816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12530" y="1724894"/>
            <a:ext cx="1404665" cy="94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Image features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0" y="1282700"/>
            <a:ext cx="2280087" cy="229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917947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2743200" y="1755267"/>
            <a:ext cx="1579478" cy="89009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4482" y="1331034"/>
            <a:ext cx="280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Color: </a:t>
            </a:r>
            <a:r>
              <a:rPr lang="en-US" dirty="0" smtClean="0"/>
              <a:t>Quantize RGB values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72200" y="1315842"/>
            <a:ext cx="1394057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</a:p>
          <a:p>
            <a:r>
              <a:rPr lang="en-US" dirty="0" smtClean="0"/>
              <a:t>? Occlusion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590800" y="1295400"/>
            <a:ext cx="54102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12530" y="1724894"/>
            <a:ext cx="1404665" cy="94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Image features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0" y="1282700"/>
            <a:ext cx="2280087" cy="229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917947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2743200" y="1755267"/>
            <a:ext cx="1579478" cy="89009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4482" y="1331034"/>
            <a:ext cx="280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Color: </a:t>
            </a:r>
            <a:r>
              <a:rPr lang="en-US" dirty="0" smtClean="0"/>
              <a:t>Quantize RGB values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72200" y="1315842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 </a:t>
            </a:r>
            <a:r>
              <a:rPr lang="en-US" sz="900" dirty="0" smtClean="0"/>
              <a:t>(in-planar)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60268" y="1643980"/>
            <a:ext cx="252311" cy="2610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2177380"/>
            <a:ext cx="252311" cy="2610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72200" y="2453235"/>
            <a:ext cx="273332" cy="28996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590800" y="1295400"/>
            <a:ext cx="54102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12530" y="1724894"/>
            <a:ext cx="1404665" cy="94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Image features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0" y="1282700"/>
            <a:ext cx="2280087" cy="229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917947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2743200" y="1755267"/>
            <a:ext cx="1579478" cy="89009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4482" y="1331034"/>
            <a:ext cx="280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Color: </a:t>
            </a:r>
            <a:r>
              <a:rPr lang="en-US" dirty="0" smtClean="0"/>
              <a:t>Quantize RGB values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72200" y="1315842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pPr lvl="0"/>
            <a:r>
              <a:rPr lang="en-US" dirty="0" smtClean="0"/>
              <a:t>? </a:t>
            </a:r>
            <a:r>
              <a:rPr lang="en-US" dirty="0"/>
              <a:t>Rotation </a:t>
            </a:r>
            <a:r>
              <a:rPr lang="en-US" sz="900" dirty="0">
                <a:solidFill>
                  <a:prstClr val="black"/>
                </a:solidFill>
              </a:rPr>
              <a:t>(in-planar</a:t>
            </a:r>
            <a:r>
              <a:rPr lang="en-US" sz="900" dirty="0" smtClean="0">
                <a:solidFill>
                  <a:prstClr val="black"/>
                </a:solidFill>
              </a:rPr>
              <a:t>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60268" y="1643980"/>
            <a:ext cx="252311" cy="261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1905000"/>
            <a:ext cx="252311" cy="2610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2177380"/>
            <a:ext cx="252311" cy="2610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72200" y="2453235"/>
            <a:ext cx="273332" cy="2899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90800" y="2941491"/>
            <a:ext cx="54102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59653" y="2895600"/>
            <a:ext cx="2731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Global shape:</a:t>
            </a:r>
            <a:r>
              <a:rPr lang="en-US" sz="2000" dirty="0" smtClean="0"/>
              <a:t> PCA space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2200" y="2961933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</a:t>
            </a:r>
            <a:r>
              <a:rPr lang="en-US" dirty="0"/>
              <a:t>Rotation </a:t>
            </a:r>
            <a:r>
              <a:rPr lang="en-US" sz="900" dirty="0"/>
              <a:t>(in-planar</a:t>
            </a:r>
            <a:r>
              <a:rPr lang="en-US" sz="900" dirty="0" smtClean="0"/>
              <a:t>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87250" y="3322584"/>
            <a:ext cx="1076681" cy="1083811"/>
            <a:chOff x="3442333" y="3657600"/>
            <a:chExt cx="1741070" cy="1752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42333" y="3657600"/>
              <a:ext cx="1741070" cy="17526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 rot="2006975">
              <a:off x="3635785" y="4045550"/>
              <a:ext cx="1453632" cy="107316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7" idx="6"/>
              <a:endCxn id="27" idx="2"/>
            </p:cNvCxnSpPr>
            <p:nvPr/>
          </p:nvCxnSpPr>
          <p:spPr>
            <a:xfrm flipH="1" flipV="1">
              <a:off x="3756167" y="4181511"/>
              <a:ext cx="1212868" cy="801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7" idx="4"/>
              <a:endCxn id="27" idx="0"/>
            </p:cNvCxnSpPr>
            <p:nvPr/>
          </p:nvCxnSpPr>
          <p:spPr>
            <a:xfrm flipV="1">
              <a:off x="4066834" y="4134424"/>
              <a:ext cx="591534" cy="895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5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590800" y="1295400"/>
            <a:ext cx="54102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12530" y="1724894"/>
            <a:ext cx="1404665" cy="94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Image features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0" y="1282700"/>
            <a:ext cx="2280087" cy="229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917947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2743200" y="1755267"/>
            <a:ext cx="1579478" cy="89009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4482" y="1331034"/>
            <a:ext cx="280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Color: </a:t>
            </a:r>
            <a:r>
              <a:rPr lang="en-US" dirty="0" smtClean="0"/>
              <a:t>Quantize RGB values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72200" y="1315842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900" dirty="0">
                <a:solidFill>
                  <a:prstClr val="black"/>
                </a:solidFill>
              </a:rPr>
              <a:t>(in-planar)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60268" y="1643980"/>
            <a:ext cx="252311" cy="261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1905000"/>
            <a:ext cx="252311" cy="2610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2177380"/>
            <a:ext cx="252311" cy="2610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72200" y="2453235"/>
            <a:ext cx="273332" cy="2899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90800" y="2941491"/>
            <a:ext cx="54102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59653" y="2895600"/>
            <a:ext cx="2731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Global shape:</a:t>
            </a:r>
            <a:r>
              <a:rPr lang="en-US" sz="2000" dirty="0" smtClean="0"/>
              <a:t> PCA space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2200" y="2961933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900" dirty="0">
                <a:solidFill>
                  <a:prstClr val="black"/>
                </a:solidFill>
              </a:rPr>
              <a:t>(in-planar)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87250" y="3322584"/>
            <a:ext cx="1076681" cy="1083811"/>
            <a:chOff x="3442333" y="3657600"/>
            <a:chExt cx="1741070" cy="1752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2333" y="3657600"/>
              <a:ext cx="1741070" cy="17526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 rot="2006975">
              <a:off x="3635785" y="4045550"/>
              <a:ext cx="1453632" cy="107316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7" idx="6"/>
              <a:endCxn id="27" idx="2"/>
            </p:cNvCxnSpPr>
            <p:nvPr/>
          </p:nvCxnSpPr>
          <p:spPr>
            <a:xfrm flipH="1" flipV="1">
              <a:off x="3756167" y="4181511"/>
              <a:ext cx="1212868" cy="801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7" idx="4"/>
              <a:endCxn id="27" idx="0"/>
            </p:cNvCxnSpPr>
            <p:nvPr/>
          </p:nvCxnSpPr>
          <p:spPr>
            <a:xfrm flipV="1">
              <a:off x="4066834" y="4134424"/>
              <a:ext cx="591534" cy="895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4194" y="3295650"/>
            <a:ext cx="252311" cy="2610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3853780"/>
            <a:ext cx="252311" cy="2610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87934" y="4116430"/>
            <a:ext cx="273332" cy="28996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94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590800" y="1295400"/>
            <a:ext cx="51816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12530" y="1724894"/>
            <a:ext cx="1404665" cy="94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Image features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0" y="1282700"/>
            <a:ext cx="2280087" cy="229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917947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2743200" y="1755267"/>
            <a:ext cx="1579478" cy="89009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4482" y="1331034"/>
            <a:ext cx="280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Color: </a:t>
            </a:r>
            <a:r>
              <a:rPr lang="en-US" dirty="0" smtClean="0"/>
              <a:t>Quantize RGB values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72200" y="1315842"/>
            <a:ext cx="1394057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</a:p>
          <a:p>
            <a:r>
              <a:rPr lang="en-US" dirty="0" smtClean="0"/>
              <a:t>? Occlusion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60268" y="1643980"/>
            <a:ext cx="252311" cy="261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1905000"/>
            <a:ext cx="252311" cy="2610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2177380"/>
            <a:ext cx="252311" cy="2610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72200" y="2453235"/>
            <a:ext cx="273332" cy="2899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90800" y="2941491"/>
            <a:ext cx="51816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59653" y="2895600"/>
            <a:ext cx="2731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Global shape:</a:t>
            </a:r>
            <a:r>
              <a:rPr lang="en-US" sz="2000" dirty="0" smtClean="0"/>
              <a:t> PCA space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2200" y="2961933"/>
            <a:ext cx="1394057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87250" y="3322584"/>
            <a:ext cx="1076681" cy="1083811"/>
            <a:chOff x="3442333" y="3657600"/>
            <a:chExt cx="1741070" cy="1752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42333" y="3657600"/>
              <a:ext cx="1741070" cy="17526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 rot="2006975">
              <a:off x="3635785" y="4045550"/>
              <a:ext cx="1453632" cy="107316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7" idx="6"/>
              <a:endCxn id="27" idx="2"/>
            </p:cNvCxnSpPr>
            <p:nvPr/>
          </p:nvCxnSpPr>
          <p:spPr>
            <a:xfrm flipH="1" flipV="1">
              <a:off x="3756167" y="4181511"/>
              <a:ext cx="1212868" cy="801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7" idx="4"/>
              <a:endCxn id="27" idx="0"/>
            </p:cNvCxnSpPr>
            <p:nvPr/>
          </p:nvCxnSpPr>
          <p:spPr>
            <a:xfrm flipV="1">
              <a:off x="4066834" y="4134424"/>
              <a:ext cx="591534" cy="895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4194" y="3295650"/>
            <a:ext cx="252311" cy="2610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3853780"/>
            <a:ext cx="252311" cy="2610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87934" y="4116430"/>
            <a:ext cx="273332" cy="28996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0433" y="4694091"/>
            <a:ext cx="4653835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4648200"/>
            <a:ext cx="299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Local shape:</a:t>
            </a:r>
            <a:r>
              <a:rPr lang="en-US" sz="2000" dirty="0" smtClean="0"/>
              <a:t> shape context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48000" y="4714533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900" dirty="0">
                <a:solidFill>
                  <a:prstClr val="black"/>
                </a:solidFill>
              </a:rPr>
              <a:t>(in-planar)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9600" y="4869199"/>
            <a:ext cx="2209661" cy="1425092"/>
            <a:chOff x="5382320" y="3060772"/>
            <a:chExt cx="3005932" cy="193863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37" t="6418" r="14659" b="19940"/>
            <a:stretch/>
          </p:blipFill>
          <p:spPr>
            <a:xfrm>
              <a:off x="5483074" y="3381411"/>
              <a:ext cx="1736925" cy="161799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638"/>
            <a:stretch/>
          </p:blipFill>
          <p:spPr>
            <a:xfrm>
              <a:off x="5382320" y="3060772"/>
              <a:ext cx="1507978" cy="15367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3"/>
            <a:srcRect l="46058" t="64697" r="1147" b="10622"/>
            <a:stretch/>
          </p:blipFill>
          <p:spPr>
            <a:xfrm>
              <a:off x="7086600" y="4311632"/>
              <a:ext cx="1301652" cy="453855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590800" y="1295400"/>
            <a:ext cx="51816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12530" y="1724894"/>
            <a:ext cx="1404665" cy="94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Image features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0" y="1282700"/>
            <a:ext cx="2280087" cy="229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917947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2743200" y="1755267"/>
            <a:ext cx="1579478" cy="89009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4482" y="1331034"/>
            <a:ext cx="280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Color: </a:t>
            </a:r>
            <a:r>
              <a:rPr lang="en-US" dirty="0" smtClean="0"/>
              <a:t>Quantize RGB values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72200" y="1315842"/>
            <a:ext cx="1394057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</a:p>
          <a:p>
            <a:r>
              <a:rPr lang="en-US" dirty="0" smtClean="0"/>
              <a:t>? Occlusion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60268" y="1643980"/>
            <a:ext cx="252311" cy="261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1905000"/>
            <a:ext cx="252311" cy="2610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2177380"/>
            <a:ext cx="252311" cy="2610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72200" y="2453235"/>
            <a:ext cx="273332" cy="2899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90800" y="2941491"/>
            <a:ext cx="51816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59653" y="2895600"/>
            <a:ext cx="2731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Global shape:</a:t>
            </a:r>
            <a:r>
              <a:rPr lang="en-US" sz="2000" dirty="0" smtClean="0"/>
              <a:t> PCA space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2200" y="2961933"/>
            <a:ext cx="1394057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87250" y="3322584"/>
            <a:ext cx="1076681" cy="1083811"/>
            <a:chOff x="3442333" y="3657600"/>
            <a:chExt cx="1741070" cy="1752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2333" y="3657600"/>
              <a:ext cx="1741070" cy="17526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 rot="2006975">
              <a:off x="3635785" y="4045550"/>
              <a:ext cx="1453632" cy="107316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7" idx="6"/>
              <a:endCxn id="27" idx="2"/>
            </p:cNvCxnSpPr>
            <p:nvPr/>
          </p:nvCxnSpPr>
          <p:spPr>
            <a:xfrm flipH="1" flipV="1">
              <a:off x="3756167" y="4181511"/>
              <a:ext cx="1212868" cy="801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7" idx="4"/>
              <a:endCxn id="27" idx="0"/>
            </p:cNvCxnSpPr>
            <p:nvPr/>
          </p:nvCxnSpPr>
          <p:spPr>
            <a:xfrm flipV="1">
              <a:off x="4066834" y="4134424"/>
              <a:ext cx="591534" cy="895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4194" y="3295650"/>
            <a:ext cx="252311" cy="2610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3853780"/>
            <a:ext cx="252311" cy="2610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87934" y="4116430"/>
            <a:ext cx="273332" cy="28996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0433" y="4694091"/>
            <a:ext cx="4653835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4648200"/>
            <a:ext cx="299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Local shape:</a:t>
            </a:r>
            <a:r>
              <a:rPr lang="en-US" sz="2000" dirty="0" smtClean="0"/>
              <a:t> shape context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48000" y="4714533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900" dirty="0">
                <a:solidFill>
                  <a:prstClr val="black"/>
                </a:solidFill>
              </a:rPr>
              <a:t>(in-planar)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9600" y="4869199"/>
            <a:ext cx="2209661" cy="1425092"/>
            <a:chOff x="5382320" y="3060772"/>
            <a:chExt cx="3005932" cy="193863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37" t="6418" r="14659" b="19940"/>
            <a:stretch/>
          </p:blipFill>
          <p:spPr>
            <a:xfrm>
              <a:off x="5483074" y="3381411"/>
              <a:ext cx="1736925" cy="161799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638"/>
            <a:stretch/>
          </p:blipFill>
          <p:spPr>
            <a:xfrm>
              <a:off x="5382320" y="3060772"/>
              <a:ext cx="1507978" cy="15367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3"/>
            <a:srcRect l="46058" t="64697" r="1147" b="10622"/>
            <a:stretch/>
          </p:blipFill>
          <p:spPr>
            <a:xfrm>
              <a:off x="7086600" y="4311632"/>
              <a:ext cx="1301652" cy="453855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3055189" y="5081923"/>
            <a:ext cx="252311" cy="2610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3048000" y="5377780"/>
            <a:ext cx="252311" cy="26102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3048000" y="5853845"/>
            <a:ext cx="273332" cy="28996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9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Image Search</a:t>
            </a:r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739490" y="1447800"/>
            <a:ext cx="60868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4000" dirty="0">
                <a:latin typeface="Calibri" pitchFamily="34" charset="0"/>
                <a:cs typeface="Calibri" pitchFamily="34" charset="0"/>
              </a:rPr>
              <a:t>Organizing photo collections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9331"/>
            <a:ext cx="8001000" cy="37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590800" y="1295400"/>
            <a:ext cx="51816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12530" y="1724894"/>
            <a:ext cx="1404665" cy="94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Image features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0" y="1282700"/>
            <a:ext cx="2280087" cy="229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917947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2743200" y="1755267"/>
            <a:ext cx="1579478" cy="89009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4482" y="1331034"/>
            <a:ext cx="280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Color: </a:t>
            </a:r>
            <a:r>
              <a:rPr lang="en-US" dirty="0" smtClean="0"/>
              <a:t>Quantize RGB values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72200" y="1315842"/>
            <a:ext cx="1394057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</a:p>
          <a:p>
            <a:r>
              <a:rPr lang="en-US" dirty="0" smtClean="0"/>
              <a:t>? Occlusion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60268" y="1643980"/>
            <a:ext cx="252311" cy="261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1905000"/>
            <a:ext cx="252311" cy="2610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2177380"/>
            <a:ext cx="252311" cy="2610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72200" y="2453235"/>
            <a:ext cx="273332" cy="2899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90800" y="2941491"/>
            <a:ext cx="51816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59653" y="2895600"/>
            <a:ext cx="2731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Global shape:</a:t>
            </a:r>
            <a:r>
              <a:rPr lang="en-US" sz="2000" dirty="0" smtClean="0"/>
              <a:t> PCA space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2200" y="2961933"/>
            <a:ext cx="1394057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87250" y="3322584"/>
            <a:ext cx="1076681" cy="1083811"/>
            <a:chOff x="3442333" y="3657600"/>
            <a:chExt cx="1741070" cy="1752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2333" y="3657600"/>
              <a:ext cx="1741070" cy="17526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 rot="2006975">
              <a:off x="3635785" y="4045550"/>
              <a:ext cx="1453632" cy="107316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7" idx="6"/>
              <a:endCxn id="27" idx="2"/>
            </p:cNvCxnSpPr>
            <p:nvPr/>
          </p:nvCxnSpPr>
          <p:spPr>
            <a:xfrm flipH="1" flipV="1">
              <a:off x="3756167" y="4181511"/>
              <a:ext cx="1212868" cy="801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7" idx="4"/>
              <a:endCxn id="27" idx="0"/>
            </p:cNvCxnSpPr>
            <p:nvPr/>
          </p:nvCxnSpPr>
          <p:spPr>
            <a:xfrm flipV="1">
              <a:off x="4066834" y="4134424"/>
              <a:ext cx="591534" cy="895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4194" y="3295650"/>
            <a:ext cx="252311" cy="2610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3853780"/>
            <a:ext cx="252311" cy="2610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87934" y="4116430"/>
            <a:ext cx="273332" cy="28996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0433" y="4694091"/>
            <a:ext cx="4653835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4648200"/>
            <a:ext cx="299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Local shape:</a:t>
            </a:r>
            <a:r>
              <a:rPr lang="en-US" sz="2000" dirty="0" smtClean="0"/>
              <a:t> shape context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48000" y="4714533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900" dirty="0">
                <a:solidFill>
                  <a:prstClr val="black"/>
                </a:solidFill>
              </a:rPr>
              <a:t>(in-planar)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9600" y="4869199"/>
            <a:ext cx="2209661" cy="1425092"/>
            <a:chOff x="5382320" y="3060772"/>
            <a:chExt cx="3005932" cy="193863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37" t="6418" r="14659" b="19940"/>
            <a:stretch/>
          </p:blipFill>
          <p:spPr>
            <a:xfrm>
              <a:off x="5483074" y="3381411"/>
              <a:ext cx="1736925" cy="161799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638"/>
            <a:stretch/>
          </p:blipFill>
          <p:spPr>
            <a:xfrm>
              <a:off x="5382320" y="3060772"/>
              <a:ext cx="1507978" cy="15367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3"/>
            <a:srcRect l="46058" t="64697" r="1147" b="10622"/>
            <a:stretch/>
          </p:blipFill>
          <p:spPr>
            <a:xfrm>
              <a:off x="7086600" y="4311632"/>
              <a:ext cx="1301652" cy="453855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3055189" y="5081923"/>
            <a:ext cx="252311" cy="2610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3048000" y="5377780"/>
            <a:ext cx="252311" cy="26102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3048000" y="5853845"/>
            <a:ext cx="273332" cy="28996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944700" y="4694091"/>
            <a:ext cx="41231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944700" y="4648200"/>
            <a:ext cx="231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Texture:</a:t>
            </a:r>
            <a:r>
              <a:rPr lang="en-US" sz="2000" dirty="0" smtClean="0"/>
              <a:t> Filter banks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368943" y="4714533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900" dirty="0">
                <a:solidFill>
                  <a:prstClr val="black"/>
                </a:solidFill>
              </a:rPr>
              <a:t>(in-planar)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4"/>
          <a:srcRect b="25172"/>
          <a:stretch/>
        </p:blipFill>
        <p:spPr>
          <a:xfrm>
            <a:off x="5717195" y="5041426"/>
            <a:ext cx="1129278" cy="112241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6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590800" y="1295400"/>
            <a:ext cx="51816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12530" y="1724894"/>
            <a:ext cx="1404665" cy="94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Image features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0" y="1282700"/>
            <a:ext cx="2280087" cy="229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917947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2743200" y="1755267"/>
            <a:ext cx="1579478" cy="89009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4482" y="1331034"/>
            <a:ext cx="280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Color: </a:t>
            </a:r>
            <a:r>
              <a:rPr lang="en-US" dirty="0" smtClean="0"/>
              <a:t>Quantize RGB values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72200" y="1315842"/>
            <a:ext cx="1394057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</a:p>
          <a:p>
            <a:r>
              <a:rPr lang="en-US" dirty="0" smtClean="0"/>
              <a:t>? Occlusion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60268" y="1643980"/>
            <a:ext cx="252311" cy="261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1905000"/>
            <a:ext cx="252311" cy="2610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2177380"/>
            <a:ext cx="252311" cy="2610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72200" y="2453235"/>
            <a:ext cx="273332" cy="2899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90800" y="2941491"/>
            <a:ext cx="51816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59653" y="2895600"/>
            <a:ext cx="2731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Global shape:</a:t>
            </a:r>
            <a:r>
              <a:rPr lang="en-US" sz="2000" dirty="0" smtClean="0"/>
              <a:t> PCA space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2200" y="2961933"/>
            <a:ext cx="1394057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87250" y="3322584"/>
            <a:ext cx="1076681" cy="1083811"/>
            <a:chOff x="3442333" y="3657600"/>
            <a:chExt cx="1741070" cy="1752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2333" y="3657600"/>
              <a:ext cx="1741070" cy="17526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 rot="2006975">
              <a:off x="3635785" y="4045550"/>
              <a:ext cx="1453632" cy="107316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7" idx="6"/>
              <a:endCxn id="27" idx="2"/>
            </p:cNvCxnSpPr>
            <p:nvPr/>
          </p:nvCxnSpPr>
          <p:spPr>
            <a:xfrm flipH="1" flipV="1">
              <a:off x="3756167" y="4181511"/>
              <a:ext cx="1212868" cy="801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7" idx="4"/>
              <a:endCxn id="27" idx="0"/>
            </p:cNvCxnSpPr>
            <p:nvPr/>
          </p:nvCxnSpPr>
          <p:spPr>
            <a:xfrm flipV="1">
              <a:off x="4066834" y="4134424"/>
              <a:ext cx="591534" cy="895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4194" y="3295650"/>
            <a:ext cx="252311" cy="2610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172200" y="3853780"/>
            <a:ext cx="252311" cy="2610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187934" y="4116430"/>
            <a:ext cx="273332" cy="28996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0433" y="4694091"/>
            <a:ext cx="4653835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4648200"/>
            <a:ext cx="299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Local shape:</a:t>
            </a:r>
            <a:r>
              <a:rPr lang="en-US" sz="2000" dirty="0" smtClean="0"/>
              <a:t> shape context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48000" y="4714533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900" dirty="0">
                <a:solidFill>
                  <a:prstClr val="black"/>
                </a:solidFill>
              </a:rPr>
              <a:t>(in-planar)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9600" y="4869199"/>
            <a:ext cx="2209661" cy="1425092"/>
            <a:chOff x="5382320" y="3060772"/>
            <a:chExt cx="3005932" cy="193863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37" t="6418" r="14659" b="19940"/>
            <a:stretch/>
          </p:blipFill>
          <p:spPr>
            <a:xfrm>
              <a:off x="5483074" y="3381411"/>
              <a:ext cx="1736925" cy="161799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638"/>
            <a:stretch/>
          </p:blipFill>
          <p:spPr>
            <a:xfrm>
              <a:off x="5382320" y="3060772"/>
              <a:ext cx="1507978" cy="15367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3"/>
            <a:srcRect l="46058" t="64697" r="1147" b="10622"/>
            <a:stretch/>
          </p:blipFill>
          <p:spPr>
            <a:xfrm>
              <a:off x="7086600" y="4311632"/>
              <a:ext cx="1301652" cy="453855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3055189" y="5081923"/>
            <a:ext cx="252311" cy="2610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3048000" y="5377780"/>
            <a:ext cx="252311" cy="26102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3048000" y="5853845"/>
            <a:ext cx="273332" cy="28996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944700" y="4694091"/>
            <a:ext cx="4123100" cy="14977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944700" y="4648200"/>
            <a:ext cx="231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Texture:</a:t>
            </a:r>
            <a:r>
              <a:rPr lang="en-US" sz="2000" dirty="0" smtClean="0"/>
              <a:t> Filter banks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368943" y="4714533"/>
            <a:ext cx="1693586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/>
              <a:t>  Invariance?</a:t>
            </a:r>
          </a:p>
          <a:p>
            <a:r>
              <a:rPr lang="en-US" dirty="0" smtClean="0"/>
              <a:t>? Translation</a:t>
            </a:r>
          </a:p>
          <a:p>
            <a:r>
              <a:rPr lang="en-US" dirty="0" smtClean="0"/>
              <a:t>? Scale</a:t>
            </a:r>
          </a:p>
          <a:p>
            <a:r>
              <a:rPr lang="en-US" dirty="0" smtClean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900" dirty="0">
                <a:solidFill>
                  <a:prstClr val="black"/>
                </a:solidFill>
              </a:rPr>
              <a:t>(in-planar)</a:t>
            </a:r>
            <a:endParaRPr lang="en-US" dirty="0" smtClean="0"/>
          </a:p>
          <a:p>
            <a:r>
              <a:rPr lang="en-US" dirty="0" smtClean="0"/>
              <a:t>? Occlusion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4"/>
          <a:srcRect b="25172"/>
          <a:stretch/>
        </p:blipFill>
        <p:spPr>
          <a:xfrm>
            <a:off x="5717195" y="5041426"/>
            <a:ext cx="1129278" cy="112241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7368943" y="5068496"/>
            <a:ext cx="252311" cy="26102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7374064" y="5885936"/>
            <a:ext cx="273332" cy="28996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2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5029200"/>
            <a:ext cx="1752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simple pipeline - Training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5257800" y="838200"/>
            <a:ext cx="1600200" cy="838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Training Labels</a:t>
            </a:r>
          </a:p>
        </p:txBody>
      </p:sp>
      <p:grpSp>
        <p:nvGrpSpPr>
          <p:cNvPr id="156676" name="Group 12"/>
          <p:cNvGrpSpPr>
            <a:grpSpLocks/>
          </p:cNvGrpSpPr>
          <p:nvPr/>
        </p:nvGrpSpPr>
        <p:grpSpPr bwMode="auto">
          <a:xfrm>
            <a:off x="85726" y="1316862"/>
            <a:ext cx="2438400" cy="2849562"/>
            <a:chOff x="228600" y="1417320"/>
            <a:chExt cx="2438400" cy="2849880"/>
          </a:xfrm>
        </p:grpSpPr>
        <p:sp>
          <p:nvSpPr>
            <p:cNvPr id="156695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286000"/>
            <a:ext cx="1371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Training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286000"/>
            <a:ext cx="15240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0" y="5029200"/>
            <a:ext cx="1752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609600" y="4724400"/>
            <a:ext cx="1439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43800" y="2286000"/>
            <a:ext cx="15240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Learned </a:t>
            </a:r>
            <a:r>
              <a:rPr lang="en-US" sz="2400" dirty="0" smtClean="0">
                <a:solidFill>
                  <a:schemeClr val="bg1"/>
                </a:solidFill>
              </a:rPr>
              <a:t>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105400" y="5029200"/>
            <a:ext cx="1752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Learned 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66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185224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054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11" idx="3"/>
            <a:endCxn id="15" idx="1"/>
          </p:cNvCxnSpPr>
          <p:nvPr/>
        </p:nvCxnSpPr>
        <p:spPr>
          <a:xfrm flipV="1">
            <a:off x="2524126" y="2743200"/>
            <a:ext cx="676274" cy="13874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12" idx="1"/>
          </p:cNvCxnSpPr>
          <p:nvPr/>
        </p:nvCxnSpPr>
        <p:spPr>
          <a:xfrm>
            <a:off x="47244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</p:cNvCxnSpPr>
          <p:nvPr/>
        </p:nvCxnSpPr>
        <p:spPr>
          <a:xfrm>
            <a:off x="67818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</p:cNvCxnSpPr>
          <p:nvPr/>
        </p:nvCxnSpPr>
        <p:spPr>
          <a:xfrm>
            <a:off x="6057900" y="1676400"/>
            <a:ext cx="0" cy="572142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3"/>
            <a:endCxn id="30" idx="1"/>
          </p:cNvCxnSpPr>
          <p:nvPr/>
        </p:nvCxnSpPr>
        <p:spPr>
          <a:xfrm>
            <a:off x="6858000" y="5486400"/>
            <a:ext cx="4572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9" idx="3"/>
            <a:endCxn id="25" idx="1"/>
          </p:cNvCxnSpPr>
          <p:nvPr/>
        </p:nvCxnSpPr>
        <p:spPr>
          <a:xfrm>
            <a:off x="4495800" y="5486400"/>
            <a:ext cx="6096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721" idx="3"/>
            <a:endCxn id="19" idx="1"/>
          </p:cNvCxnSpPr>
          <p:nvPr/>
        </p:nvCxnSpPr>
        <p:spPr>
          <a:xfrm flipV="1">
            <a:off x="1714500" y="5486400"/>
            <a:ext cx="1028700" cy="1905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4" idx="2"/>
            <a:endCxn id="25" idx="0"/>
          </p:cNvCxnSpPr>
          <p:nvPr/>
        </p:nvCxnSpPr>
        <p:spPr>
          <a:xfrm flipH="1">
            <a:off x="5981700" y="3200400"/>
            <a:ext cx="2324100" cy="182880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5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9" grpId="0" animBg="1"/>
      <p:bldP spid="10255" grpId="0"/>
      <p:bldP spid="24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Classifiers: Nearest neighbor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0784" name="TextBox 18"/>
          <p:cNvSpPr txBox="1">
            <a:spLocks noChangeArrowheads="1"/>
          </p:cNvSpPr>
          <p:nvPr/>
        </p:nvSpPr>
        <p:spPr bwMode="auto">
          <a:xfrm>
            <a:off x="990600" y="22860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160785" name="TextBox 19"/>
          <p:cNvSpPr txBox="1">
            <a:spLocks noChangeArrowheads="1"/>
          </p:cNvSpPr>
          <p:nvPr/>
        </p:nvSpPr>
        <p:spPr bwMode="auto">
          <a:xfrm>
            <a:off x="6248400" y="21336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16355" y="6126163"/>
            <a:ext cx="163826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000000"/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5029200"/>
            <a:ext cx="1752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simple pipeline - Training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5257800" y="838200"/>
            <a:ext cx="1600200" cy="838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Training Labels</a:t>
            </a:r>
          </a:p>
        </p:txBody>
      </p:sp>
      <p:grpSp>
        <p:nvGrpSpPr>
          <p:cNvPr id="156676" name="Group 12"/>
          <p:cNvGrpSpPr>
            <a:grpSpLocks/>
          </p:cNvGrpSpPr>
          <p:nvPr/>
        </p:nvGrpSpPr>
        <p:grpSpPr bwMode="auto">
          <a:xfrm>
            <a:off x="85726" y="1316862"/>
            <a:ext cx="2438400" cy="2849562"/>
            <a:chOff x="228600" y="1417320"/>
            <a:chExt cx="2438400" cy="2849880"/>
          </a:xfrm>
        </p:grpSpPr>
        <p:sp>
          <p:nvSpPr>
            <p:cNvPr id="156695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286000"/>
            <a:ext cx="1371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Training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286000"/>
            <a:ext cx="15240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0" y="5029200"/>
            <a:ext cx="1752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Image Features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609600" y="4724400"/>
            <a:ext cx="1439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43800" y="2286000"/>
            <a:ext cx="15240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</a:rPr>
              <a:t>Learned </a:t>
            </a:r>
            <a:r>
              <a:rPr lang="en-US" sz="2400" dirty="0" smtClean="0">
                <a:solidFill>
                  <a:schemeClr val="bg1"/>
                </a:solidFill>
              </a:rPr>
              <a:t>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105400" y="5029200"/>
            <a:ext cx="1752600" cy="914400"/>
          </a:xfrm>
          <a:prstGeom prst="roundRect">
            <a:avLst/>
          </a:prstGeom>
          <a:solidFill>
            <a:srgbClr val="8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Learned Classifier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66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185224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054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11" idx="3"/>
            <a:endCxn id="15" idx="1"/>
          </p:cNvCxnSpPr>
          <p:nvPr/>
        </p:nvCxnSpPr>
        <p:spPr>
          <a:xfrm flipV="1">
            <a:off x="2524126" y="2743200"/>
            <a:ext cx="676274" cy="13874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12" idx="1"/>
          </p:cNvCxnSpPr>
          <p:nvPr/>
        </p:nvCxnSpPr>
        <p:spPr>
          <a:xfrm>
            <a:off x="47244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</p:cNvCxnSpPr>
          <p:nvPr/>
        </p:nvCxnSpPr>
        <p:spPr>
          <a:xfrm>
            <a:off x="6781800" y="2743200"/>
            <a:ext cx="6858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</p:cNvCxnSpPr>
          <p:nvPr/>
        </p:nvCxnSpPr>
        <p:spPr>
          <a:xfrm>
            <a:off x="6057900" y="1676400"/>
            <a:ext cx="0" cy="572142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3"/>
            <a:endCxn id="30" idx="1"/>
          </p:cNvCxnSpPr>
          <p:nvPr/>
        </p:nvCxnSpPr>
        <p:spPr>
          <a:xfrm>
            <a:off x="6858000" y="5486400"/>
            <a:ext cx="4572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9" idx="3"/>
            <a:endCxn id="25" idx="1"/>
          </p:cNvCxnSpPr>
          <p:nvPr/>
        </p:nvCxnSpPr>
        <p:spPr>
          <a:xfrm>
            <a:off x="4495800" y="5486400"/>
            <a:ext cx="609600" cy="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721" idx="3"/>
            <a:endCxn id="19" idx="1"/>
          </p:cNvCxnSpPr>
          <p:nvPr/>
        </p:nvCxnSpPr>
        <p:spPr>
          <a:xfrm flipV="1">
            <a:off x="1714500" y="5486400"/>
            <a:ext cx="1028700" cy="1905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4" idx="2"/>
            <a:endCxn id="25" idx="0"/>
          </p:cNvCxnSpPr>
          <p:nvPr/>
        </p:nvCxnSpPr>
        <p:spPr>
          <a:xfrm flipH="1">
            <a:off x="5981700" y="3200400"/>
            <a:ext cx="2324100" cy="1828800"/>
          </a:xfrm>
          <a:prstGeom prst="straightConnector1">
            <a:avLst/>
          </a:prstGeom>
          <a:ln>
            <a:solidFill>
              <a:srgbClr val="85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9" grpId="0" animBg="1"/>
      <p:bldP spid="10255" grpId="0"/>
      <p:bldP spid="24" grpId="0" animBg="1"/>
      <p:bldP spid="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Classifiers: Nearest neighbor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657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160784" name="TextBox 18"/>
          <p:cNvSpPr txBox="1">
            <a:spLocks noChangeArrowheads="1"/>
          </p:cNvSpPr>
          <p:nvPr/>
        </p:nvSpPr>
        <p:spPr bwMode="auto">
          <a:xfrm>
            <a:off x="990600" y="22860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160785" name="TextBox 19"/>
          <p:cNvSpPr txBox="1">
            <a:spLocks noChangeArrowheads="1"/>
          </p:cNvSpPr>
          <p:nvPr/>
        </p:nvSpPr>
        <p:spPr bwMode="auto">
          <a:xfrm>
            <a:off x="6248400" y="21336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3352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3505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16355" y="6126163"/>
            <a:ext cx="163826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000000"/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8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6705600" y="6101773"/>
            <a:ext cx="232670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0000"/>
                </a:solidFill>
                <a:ea typeface="+mn-ea"/>
                <a:cs typeface="+mn-cs"/>
              </a:rPr>
              <a:t>Dataset: ETH-80, by B. </a:t>
            </a:r>
            <a:r>
              <a:rPr lang="en-US" sz="1200" dirty="0" err="1" smtClean="0">
                <a:solidFill>
                  <a:srgbClr val="000000"/>
                </a:solidFill>
                <a:ea typeface="+mn-ea"/>
                <a:cs typeface="+mn-cs"/>
              </a:rPr>
              <a:t>Leibe</a:t>
            </a:r>
            <a:r>
              <a:rPr lang="en-US" sz="1200" dirty="0" smtClean="0">
                <a:solidFill>
                  <a:srgbClr val="000000"/>
                </a:solidFill>
                <a:ea typeface="+mn-ea"/>
                <a:cs typeface="+mn-cs"/>
              </a:rPr>
              <a:t>, 2003</a:t>
            </a:r>
            <a:endParaRPr lang="en-US" sz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438400"/>
            <a:ext cx="9144000" cy="24207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6" y="76200"/>
            <a:ext cx="2968511" cy="2286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6705600" y="6101773"/>
            <a:ext cx="232670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0000"/>
                </a:solidFill>
                <a:ea typeface="+mn-ea"/>
                <a:cs typeface="+mn-cs"/>
              </a:rPr>
              <a:t>Dataset: ETH-80, by B. </a:t>
            </a:r>
            <a:r>
              <a:rPr lang="en-US" sz="1200" dirty="0" err="1" smtClean="0">
                <a:solidFill>
                  <a:srgbClr val="000000"/>
                </a:solidFill>
                <a:ea typeface="+mn-ea"/>
                <a:cs typeface="+mn-cs"/>
              </a:rPr>
              <a:t>Leibe</a:t>
            </a:r>
            <a:r>
              <a:rPr lang="en-US" sz="1200" dirty="0" smtClean="0">
                <a:solidFill>
                  <a:srgbClr val="000000"/>
                </a:solidFill>
                <a:ea typeface="+mn-ea"/>
                <a:cs typeface="+mn-cs"/>
              </a:rPr>
              <a:t>, 2003</a:t>
            </a:r>
            <a:endParaRPr lang="en-US" sz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93" y="2362200"/>
            <a:ext cx="6324600" cy="299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6" y="76200"/>
            <a:ext cx="2968511" cy="2286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0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</a:t>
            </a:r>
            <a:r>
              <a:rPr lang="en-US" smtClean="0"/>
              <a:t>have learned today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K-nearest neighbor algorithm</a:t>
            </a:r>
          </a:p>
          <a:p>
            <a:r>
              <a:rPr lang="en-US" dirty="0" smtClean="0"/>
              <a:t>A simple Object Recognition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3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8991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sz="3600" b="1" dirty="0" smtClean="0">
                <a:solidFill>
                  <a:srgbClr val="000000"/>
                </a:solidFill>
              </a:rPr>
              <a:t>Detection: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 sz="2800" dirty="0" smtClean="0"/>
              <a:t>Does this image contain a car</a:t>
            </a:r>
            <a:r>
              <a:rPr lang="en-US" sz="2800" dirty="0" smtClean="0">
                <a:solidFill>
                  <a:srgbClr val="000000"/>
                </a:solidFill>
              </a:rPr>
              <a:t>? [where?]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sp>
        <p:nvSpPr>
          <p:cNvPr id="9" name="Freeform 4"/>
          <p:cNvSpPr>
            <a:spLocks/>
          </p:cNvSpPr>
          <p:nvPr/>
        </p:nvSpPr>
        <p:spPr bwMode="auto">
          <a:xfrm>
            <a:off x="6781800" y="5410200"/>
            <a:ext cx="2362200" cy="990600"/>
          </a:xfrm>
          <a:custGeom>
            <a:avLst/>
            <a:gdLst>
              <a:gd name="T0" fmla="*/ 1440 w 1488"/>
              <a:gd name="T1" fmla="*/ 0 h 624"/>
              <a:gd name="T2" fmla="*/ 816 w 1488"/>
              <a:gd name="T3" fmla="*/ 0 h 624"/>
              <a:gd name="T4" fmla="*/ 480 w 1488"/>
              <a:gd name="T5" fmla="*/ 240 h 624"/>
              <a:gd name="T6" fmla="*/ 0 w 1488"/>
              <a:gd name="T7" fmla="*/ 288 h 624"/>
              <a:gd name="T8" fmla="*/ 0 w 1488"/>
              <a:gd name="T9" fmla="*/ 528 h 624"/>
              <a:gd name="T10" fmla="*/ 1488 w 1488"/>
              <a:gd name="T11" fmla="*/ 624 h 624"/>
              <a:gd name="T12" fmla="*/ 1440 w 1488"/>
              <a:gd name="T13" fmla="*/ 0 h 6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88"/>
              <a:gd name="T22" fmla="*/ 0 h 624"/>
              <a:gd name="T23" fmla="*/ 1488 w 1488"/>
              <a:gd name="T24" fmla="*/ 624 h 62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88" h="624">
                <a:moveTo>
                  <a:pt x="1440" y="0"/>
                </a:moveTo>
                <a:lnTo>
                  <a:pt x="816" y="0"/>
                </a:lnTo>
                <a:lnTo>
                  <a:pt x="480" y="240"/>
                </a:lnTo>
                <a:lnTo>
                  <a:pt x="0" y="288"/>
                </a:lnTo>
                <a:lnTo>
                  <a:pt x="0" y="528"/>
                </a:lnTo>
                <a:lnTo>
                  <a:pt x="1488" y="624"/>
                </a:lnTo>
                <a:lnTo>
                  <a:pt x="1440" y="0"/>
                </a:lnTo>
                <a:close/>
              </a:path>
            </a:pathLst>
          </a:custGeom>
          <a:solidFill>
            <a:srgbClr val="00FF00">
              <a:alpha val="34117"/>
            </a:srgbClr>
          </a:solidFill>
          <a:ln w="76200">
            <a:solidFill>
              <a:srgbClr val="008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772400" y="4876800"/>
            <a:ext cx="475066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itchFamily="34" charset="0"/>
              </a:rPr>
              <a:t>car</a:t>
            </a:r>
            <a:endParaRPr lang="en-US" b="1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8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sp>
        <p:nvSpPr>
          <p:cNvPr id="5" name="Freeform 3"/>
          <p:cNvSpPr>
            <a:spLocks/>
          </p:cNvSpPr>
          <p:nvPr/>
        </p:nvSpPr>
        <p:spPr bwMode="auto">
          <a:xfrm>
            <a:off x="152400" y="1447800"/>
            <a:ext cx="3474720" cy="3200400"/>
          </a:xfrm>
          <a:custGeom>
            <a:avLst/>
            <a:gdLst>
              <a:gd name="T0" fmla="*/ 0 w 5664"/>
              <a:gd name="T1" fmla="*/ 720 h 3072"/>
              <a:gd name="T2" fmla="*/ 1536 w 5664"/>
              <a:gd name="T3" fmla="*/ 0 h 3072"/>
              <a:gd name="T4" fmla="*/ 5616 w 5664"/>
              <a:gd name="T5" fmla="*/ 432 h 3072"/>
              <a:gd name="T6" fmla="*/ 5664 w 5664"/>
              <a:gd name="T7" fmla="*/ 2640 h 3072"/>
              <a:gd name="T8" fmla="*/ 4704 w 5664"/>
              <a:gd name="T9" fmla="*/ 3072 h 3072"/>
              <a:gd name="T10" fmla="*/ 2640 w 5664"/>
              <a:gd name="T11" fmla="*/ 3072 h 3072"/>
              <a:gd name="T12" fmla="*/ 144 w 5664"/>
              <a:gd name="T13" fmla="*/ 2928 h 3072"/>
              <a:gd name="T14" fmla="*/ 151 w 5664"/>
              <a:gd name="T15" fmla="*/ 2681 h 3072"/>
              <a:gd name="T16" fmla="*/ 192 w 5664"/>
              <a:gd name="T17" fmla="*/ 2496 h 3072"/>
              <a:gd name="T18" fmla="*/ 0 w 5664"/>
              <a:gd name="T19" fmla="*/ 720 h 30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664"/>
              <a:gd name="T31" fmla="*/ 0 h 3072"/>
              <a:gd name="T32" fmla="*/ 5664 w 5664"/>
              <a:gd name="T33" fmla="*/ 3072 h 30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664" h="3072">
                <a:moveTo>
                  <a:pt x="0" y="720"/>
                </a:moveTo>
                <a:lnTo>
                  <a:pt x="1536" y="0"/>
                </a:lnTo>
                <a:lnTo>
                  <a:pt x="5616" y="432"/>
                </a:lnTo>
                <a:lnTo>
                  <a:pt x="5664" y="2640"/>
                </a:lnTo>
                <a:lnTo>
                  <a:pt x="4704" y="3072"/>
                </a:lnTo>
                <a:lnTo>
                  <a:pt x="2640" y="3072"/>
                </a:lnTo>
                <a:cubicBezTo>
                  <a:pt x="1808" y="3024"/>
                  <a:pt x="976" y="2982"/>
                  <a:pt x="144" y="2928"/>
                </a:cubicBezTo>
                <a:cubicBezTo>
                  <a:pt x="62" y="2923"/>
                  <a:pt x="137" y="2762"/>
                  <a:pt x="151" y="2681"/>
                </a:cubicBezTo>
                <a:cubicBezTo>
                  <a:pt x="162" y="2619"/>
                  <a:pt x="192" y="2496"/>
                  <a:pt x="192" y="2496"/>
                </a:cubicBezTo>
                <a:lnTo>
                  <a:pt x="0" y="720"/>
                </a:lnTo>
                <a:close/>
              </a:path>
            </a:pathLst>
          </a:custGeom>
          <a:solidFill>
            <a:srgbClr val="00CCFF">
              <a:alpha val="23921"/>
            </a:srgbClr>
          </a:solidFill>
          <a:ln w="76200">
            <a:solidFill>
              <a:srgbClr val="00008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6781800" y="5410200"/>
            <a:ext cx="2362200" cy="990600"/>
          </a:xfrm>
          <a:custGeom>
            <a:avLst/>
            <a:gdLst>
              <a:gd name="T0" fmla="*/ 1440 w 1488"/>
              <a:gd name="T1" fmla="*/ 0 h 624"/>
              <a:gd name="T2" fmla="*/ 816 w 1488"/>
              <a:gd name="T3" fmla="*/ 0 h 624"/>
              <a:gd name="T4" fmla="*/ 480 w 1488"/>
              <a:gd name="T5" fmla="*/ 240 h 624"/>
              <a:gd name="T6" fmla="*/ 0 w 1488"/>
              <a:gd name="T7" fmla="*/ 288 h 624"/>
              <a:gd name="T8" fmla="*/ 0 w 1488"/>
              <a:gd name="T9" fmla="*/ 528 h 624"/>
              <a:gd name="T10" fmla="*/ 1488 w 1488"/>
              <a:gd name="T11" fmla="*/ 624 h 624"/>
              <a:gd name="T12" fmla="*/ 1440 w 1488"/>
              <a:gd name="T13" fmla="*/ 0 h 6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88"/>
              <a:gd name="T22" fmla="*/ 0 h 624"/>
              <a:gd name="T23" fmla="*/ 1488 w 1488"/>
              <a:gd name="T24" fmla="*/ 624 h 62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88" h="624">
                <a:moveTo>
                  <a:pt x="1440" y="0"/>
                </a:moveTo>
                <a:lnTo>
                  <a:pt x="816" y="0"/>
                </a:lnTo>
                <a:lnTo>
                  <a:pt x="480" y="240"/>
                </a:lnTo>
                <a:lnTo>
                  <a:pt x="0" y="288"/>
                </a:lnTo>
                <a:lnTo>
                  <a:pt x="0" y="528"/>
                </a:lnTo>
                <a:lnTo>
                  <a:pt x="1488" y="624"/>
                </a:lnTo>
                <a:lnTo>
                  <a:pt x="1440" y="0"/>
                </a:lnTo>
                <a:close/>
              </a:path>
            </a:pathLst>
          </a:custGeom>
          <a:solidFill>
            <a:srgbClr val="00FF00">
              <a:alpha val="34117"/>
            </a:srgbClr>
          </a:solidFill>
          <a:ln w="76200">
            <a:solidFill>
              <a:srgbClr val="008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800600" y="5181600"/>
            <a:ext cx="685800" cy="1295400"/>
          </a:xfrm>
          <a:prstGeom prst="rect">
            <a:avLst/>
          </a:prstGeom>
          <a:solidFill>
            <a:srgbClr val="FF0000">
              <a:alpha val="34117"/>
            </a:srgbClr>
          </a:solidFill>
          <a:ln w="7620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33800" y="2667000"/>
            <a:ext cx="914400" cy="1280160"/>
          </a:xfrm>
          <a:prstGeom prst="rect">
            <a:avLst/>
          </a:prstGeom>
          <a:solidFill>
            <a:srgbClr val="FFC000">
              <a:alpha val="34117"/>
            </a:srgbClr>
          </a:solidFill>
          <a:ln w="76200" algn="ctr">
            <a:solidFill>
              <a:srgbClr val="8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38200" y="1828800"/>
            <a:ext cx="962123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itchFamily="34" charset="0"/>
              </a:rPr>
              <a:t>Building</a:t>
            </a:r>
            <a:endParaRPr lang="en-US" b="1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800600" y="2743200"/>
            <a:ext cx="667170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itchFamily="34" charset="0"/>
              </a:rPr>
              <a:t>clock</a:t>
            </a:r>
            <a:endParaRPr lang="en-US" b="1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257800" y="4724400"/>
            <a:ext cx="840679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itchFamily="34" charset="0"/>
              </a:rPr>
              <a:t>person</a:t>
            </a:r>
            <a:endParaRPr lang="en-US" b="1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7772400" y="4876800"/>
            <a:ext cx="475066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itchFamily="34" charset="0"/>
              </a:rPr>
              <a:t>car</a:t>
            </a:r>
            <a:endParaRPr lang="en-US" b="1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8991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sz="3600" b="1" dirty="0" smtClean="0">
                <a:solidFill>
                  <a:srgbClr val="000000"/>
                </a:solidFill>
              </a:rPr>
              <a:t>Detection: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 sz="2800" dirty="0" smtClean="0"/>
              <a:t>Which object does this image contain?</a:t>
            </a:r>
            <a:r>
              <a:rPr lang="en-US" sz="2800" dirty="0" smtClean="0">
                <a:solidFill>
                  <a:srgbClr val="000000"/>
                </a:solidFill>
              </a:rPr>
              <a:t> [where?]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6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S223B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CS223B_slides_template</Template>
  <TotalTime>8447</TotalTime>
  <Words>2593</Words>
  <Application>Microsoft Macintosh PowerPoint</Application>
  <PresentationFormat>On-screen Show (4:3)</PresentationFormat>
  <Paragraphs>764</Paragraphs>
  <Slides>78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0" baseType="lpstr">
      <vt:lpstr>Arial</vt:lpstr>
      <vt:lpstr>Arial Black</vt:lpstr>
      <vt:lpstr>Calibri</vt:lpstr>
      <vt:lpstr>Futura Bk BT</vt:lpstr>
      <vt:lpstr>Geneva</vt:lpstr>
      <vt:lpstr>Monotype Sorts</vt:lpstr>
      <vt:lpstr>ＭＳ Ｐゴシック</vt:lpstr>
      <vt:lpstr>Tahoma</vt:lpstr>
      <vt:lpstr>CS223B_slides_template</vt:lpstr>
      <vt:lpstr>Custom Design</vt:lpstr>
      <vt:lpstr>Equation</vt:lpstr>
      <vt:lpstr>Visio</vt:lpstr>
      <vt:lpstr>Lecture:  Object Recognition</vt:lpstr>
      <vt:lpstr>What we will learn today?</vt:lpstr>
      <vt:lpstr>What are the different visual recognition tasks?</vt:lpstr>
      <vt:lpstr>PowerPoint Presentation</vt:lpstr>
      <vt:lpstr>PowerPoint Presentation</vt:lpstr>
      <vt:lpstr>PowerPoint Presentation</vt:lpstr>
      <vt:lpstr>Image Search</vt:lpstr>
      <vt:lpstr>PowerPoint Presentation</vt:lpstr>
      <vt:lpstr>PowerPoint Presentation</vt:lpstr>
      <vt:lpstr>PowerPoint Presentation</vt:lpstr>
      <vt:lpstr>PowerPoint Presentation</vt:lpstr>
      <vt:lpstr>Applications of computer vision</vt:lpstr>
      <vt:lpstr>PowerPoint Presentation</vt:lpstr>
      <vt:lpstr>PowerPoint Presentation</vt:lpstr>
      <vt:lpstr>PowerPoint Presentation</vt:lpstr>
      <vt:lpstr>PowerPoint Presentation</vt:lpstr>
      <vt:lpstr>Visual Recognition</vt:lpstr>
      <vt:lpstr>How many object categories are there?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 Segway - Magritte</vt:lpstr>
      <vt:lpstr>PowerPoint Presentation</vt:lpstr>
      <vt:lpstr>Challenges: intra-class variation</vt:lpstr>
      <vt:lpstr>What we will learn today?</vt:lpstr>
      <vt:lpstr>The machine learning framework </vt:lpstr>
      <vt:lpstr>Classification</vt:lpstr>
      <vt:lpstr>Nearest Neighbor Classifier</vt:lpstr>
      <vt:lpstr>Nearest Neighbor Classifier</vt:lpstr>
      <vt:lpstr>K-nearest neighbor</vt:lpstr>
      <vt:lpstr>1-nearest neighbor</vt:lpstr>
      <vt:lpstr>3-nearest neighbor</vt:lpstr>
      <vt:lpstr>5-nearest neighbor</vt:lpstr>
      <vt:lpstr>K-NN: a very useful algorithm</vt:lpstr>
      <vt:lpstr>K-NN: issues to keep in mind</vt:lpstr>
      <vt:lpstr>K-NN: issues to keep in mind</vt:lpstr>
      <vt:lpstr>K-NN: issues to keep in mind</vt:lpstr>
      <vt:lpstr>Cross validation</vt:lpstr>
      <vt:lpstr>K-NN: issues to keep in mind</vt:lpstr>
      <vt:lpstr>Euclidean measure</vt:lpstr>
      <vt:lpstr>K-NN: issues to keep in mind</vt:lpstr>
      <vt:lpstr>K-NN: issues to keep in mind</vt:lpstr>
      <vt:lpstr>Curse of dimensionality</vt:lpstr>
      <vt:lpstr>K-NN: issues to keep in mind</vt:lpstr>
      <vt:lpstr>Many classifiers to choose from</vt:lpstr>
      <vt:lpstr>Generalization</vt:lpstr>
      <vt:lpstr>Bias-Variance Trade-off</vt:lpstr>
      <vt:lpstr>Bias versus variance</vt:lpstr>
      <vt:lpstr>Bias versus variance trade off</vt:lpstr>
      <vt:lpstr>No Free Lunch Theorem</vt:lpstr>
      <vt:lpstr>Remember…</vt:lpstr>
      <vt:lpstr>How to reduce variance?</vt:lpstr>
      <vt:lpstr>Last remarks about applying machine learning methods to object recognition</vt:lpstr>
      <vt:lpstr>What we will learn today?</vt:lpstr>
      <vt:lpstr>Object recognition:  a classification framework</vt:lpstr>
      <vt:lpstr>A simple pipeline - Training</vt:lpstr>
      <vt:lpstr>A simple pipeline - Training</vt:lpstr>
      <vt:lpstr>A simple pipeline - Training</vt:lpstr>
      <vt:lpstr>A simple pipeline - Training</vt:lpstr>
      <vt:lpstr>A simple pipeline - Training</vt:lpstr>
      <vt:lpstr>A simple pipeline - Training</vt:lpstr>
      <vt:lpstr>Image features</vt:lpstr>
      <vt:lpstr>Image features</vt:lpstr>
      <vt:lpstr>Image features</vt:lpstr>
      <vt:lpstr>Image features</vt:lpstr>
      <vt:lpstr>Image features</vt:lpstr>
      <vt:lpstr>Image features</vt:lpstr>
      <vt:lpstr>Image features</vt:lpstr>
      <vt:lpstr>Image features</vt:lpstr>
      <vt:lpstr>A simple pipeline - Training</vt:lpstr>
      <vt:lpstr>Classifiers: Nearest neighbor</vt:lpstr>
      <vt:lpstr>A simple pipeline - Training</vt:lpstr>
      <vt:lpstr>Classifiers: Nearest neighbor</vt:lpstr>
      <vt:lpstr>Results</vt:lpstr>
      <vt:lpstr>Results</vt:lpstr>
      <vt:lpstr>What we have learned today?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What is CV?</dc:title>
  <dc:creator>feifeili</dc:creator>
  <cp:lastModifiedBy>Ranjay Krishna</cp:lastModifiedBy>
  <cp:revision>77</cp:revision>
  <cp:lastPrinted>2017-10-10T08:22:38Z</cp:lastPrinted>
  <dcterms:created xsi:type="dcterms:W3CDTF">2010-12-21T19:13:47Z</dcterms:created>
  <dcterms:modified xsi:type="dcterms:W3CDTF">2017-11-02T22:38:02Z</dcterms:modified>
</cp:coreProperties>
</file>